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4.png" ContentType="image/png"/>
  <Override PartName="/ppt/media/image3.png" ContentType="image/png"/>
  <Override PartName="/ppt/media/image23.png" ContentType="image/png"/>
  <Override PartName="/ppt/media/image22.png" ContentType="image/png"/>
  <Override PartName="/ppt/media/image5.png" ContentType="image/png"/>
  <Override PartName="/ppt/media/image10.png" ContentType="image/png"/>
  <Override PartName="/ppt/media/image21.png" ContentType="image/png"/>
  <Override PartName="/ppt/media/image19.png" ContentType="image/png"/>
  <Override PartName="/ppt/media/image2.jpeg" ContentType="image/jpe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6792913" cy="99075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/>
          <p:nvPr/>
        </p:nvSpPr>
        <p:spPr>
          <a:xfrm>
            <a:off x="0" y="0"/>
            <a:ext cx="6793200" cy="990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10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46240" cy="46368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6080" bIns="46080" anchor="t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dt" idx="7"/>
          </p:nvPr>
        </p:nvSpPr>
        <p:spPr>
          <a:xfrm>
            <a:off x="3851280" y="0"/>
            <a:ext cx="2946240" cy="46368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6080" bIns="46080" anchor="t">
            <a:noAutofit/>
          </a:bodyPr>
          <a:lstStyle>
            <a:lvl1pPr>
              <a:defRPr b="0" lang="de-DE" sz="2400" spc="-1" strike="noStrike">
                <a:latin typeface="Times New Roman"/>
              </a:defRPr>
            </a:lvl1pPr>
          </a:lstStyle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sldImg"/>
          </p:nvPr>
        </p:nvSpPr>
        <p:spPr>
          <a:xfrm>
            <a:off x="921960" y="774360"/>
            <a:ext cx="4954680" cy="3714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5400" rIns="95400" tIns="47520" bIns="47520" anchor="ctr">
            <a:noAutofit/>
          </a:bodyPr>
          <a:p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Folie mittels Klicken verschieben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906480" y="4722480"/>
            <a:ext cx="4984560" cy="44118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6080" bIns="46080" anchor="t">
            <a:noAutofit/>
          </a:bodyPr>
          <a:p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8"/>
          </p:nvPr>
        </p:nvSpPr>
        <p:spPr>
          <a:xfrm>
            <a:off x="0" y="9445320"/>
            <a:ext cx="2946240" cy="46332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6080" bIns="46080" anchor="b">
            <a:noAutofit/>
          </a:bodyPr>
          <a:lstStyle>
            <a:lvl1pPr>
              <a:defRPr b="0" lang="de-DE" sz="2400" spc="-1" strike="noStrike">
                <a:latin typeface="Times New Roman"/>
              </a:defRPr>
            </a:lvl1pPr>
          </a:lstStyle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sldNum" idx="9"/>
          </p:nvPr>
        </p:nvSpPr>
        <p:spPr>
          <a:xfrm>
            <a:off x="3851280" y="9445320"/>
            <a:ext cx="2946240" cy="46332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6080" bIns="46080" anchor="b">
            <a:noAutofit/>
          </a:bodyPr>
          <a:lstStyle>
            <a:lvl1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  <a:defRPr b="0" lang="de-DE" sz="1300" spc="-1" strike="noStrike">
                <a:latin typeface="Times New Roman"/>
              </a:defRPr>
            </a:lvl1pPr>
          </a:lstStyle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fld id="{B4D473D5-15FE-4A2E-9C43-DE67FD7EA4E4}" type="slidenum">
              <a:rPr b="0" lang="de-DE" sz="1300" spc="-1" strike="noStrike">
                <a:latin typeface="Times New Roman"/>
              </a:rPr>
              <a:t>&lt;Foliennummer&gt;</a:t>
            </a:fld>
            <a:endParaRPr b="0" lang="de-DE" sz="13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922320" y="774720"/>
            <a:ext cx="4954680" cy="371484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906480" y="4722480"/>
            <a:ext cx="4984560" cy="441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Foliennummernplatzhalter 3"/>
          <p:cNvSpPr/>
          <p:nvPr/>
        </p:nvSpPr>
        <p:spPr>
          <a:xfrm>
            <a:off x="3851280" y="9445680"/>
            <a:ext cx="2946240" cy="46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1800" rIns="91800" tIns="46080" bIns="46080" anchor="b">
            <a:noAutofit/>
          </a:bodyPr>
          <a:p>
            <a:pPr algn="r"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fld id="{2A72111F-59BD-45C8-830C-4DD227C22686}" type="slidenum">
              <a:rPr b="0" lang="de-DE" sz="13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3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922320" y="774720"/>
            <a:ext cx="4954680" cy="371484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906480" y="4722480"/>
            <a:ext cx="4984560" cy="441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Foliennummernplatzhalter 3"/>
          <p:cNvSpPr/>
          <p:nvPr/>
        </p:nvSpPr>
        <p:spPr>
          <a:xfrm>
            <a:off x="3851280" y="9445680"/>
            <a:ext cx="2946240" cy="46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1800" rIns="91800" tIns="46080" bIns="46080" anchor="b">
            <a:noAutofit/>
          </a:bodyPr>
          <a:p>
            <a:pPr algn="r"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fld id="{B0E740AE-2861-465B-A611-B64178449D17}" type="slidenum">
              <a:rPr b="0" lang="de-DE" sz="13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3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7B1E07-4C2A-4F0D-B2DA-73EB1D104C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CD5CA5-7B2D-462A-8214-CF6D15CEE0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596AB3-D54A-4D46-A745-BBCA79FB9C2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810600" y="201780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438240" y="201780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1182600" y="416736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810600" y="416736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438240" y="416736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EB357D-3D6E-4E16-AB1B-B29175DCEC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EE1C23-F030-4E3F-B916-53621CC0357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B9FE3E-92FA-4798-8AA4-563E3E9505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E9A48F-297C-434A-8EEA-ED4076AE56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80AB8E-FA0A-47E0-BE59-A601208290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441012-090E-4BC1-9802-97FD227C51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1150560" y="617040"/>
            <a:ext cx="779292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D7F4658-E735-4BF1-8629-810C45E588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B2DE6E-D871-4A0A-8F1E-5925773DBF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5E7549-AFD2-4E9B-8635-BA480BEB35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7710C2-944D-4D5B-A868-00F643E3C4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2FFA48-D5ED-4BAD-88E3-7AA772C9AE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C6FBE5-EFFB-472C-ADDF-1F4FD41B12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06E4CA-2B27-410E-BA98-38F3CFC0C7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3810600" y="201780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438240" y="201780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1182600" y="416736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/>
          </p:nvPr>
        </p:nvSpPr>
        <p:spPr>
          <a:xfrm>
            <a:off x="3810600" y="416736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/>
          </p:nvPr>
        </p:nvSpPr>
        <p:spPr>
          <a:xfrm>
            <a:off x="6438240" y="4167360"/>
            <a:ext cx="250236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000"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3611B9-749D-4263-A86F-5490526B8F8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A9C2E2-7883-4B11-B06B-E09448104A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C669AA-E53A-4E0B-B348-B98CDB2902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E2E334-80B9-4B99-BC14-0144D99D25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150560" y="617040"/>
            <a:ext cx="779292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F708DC-65E0-45EC-BAE3-91F2F7B39D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700619-AD47-439F-B110-A9AD644B10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86BB76-8B29-4BCD-8910-5B6E778C5A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877309-AB68-413B-971F-5FF42A0008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2"/>
          <p:cNvSpPr/>
          <p:nvPr/>
        </p:nvSpPr>
        <p:spPr>
          <a:xfrm>
            <a:off x="417600" y="1098720"/>
            <a:ext cx="438120" cy="474480"/>
          </a:xfrm>
          <a:prstGeom prst="rect">
            <a:avLst/>
          </a:prstGeom>
          <a:solidFill>
            <a:srgbClr val="ffcf0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Rectangle 3"/>
          <p:cNvSpPr/>
          <p:nvPr/>
        </p:nvSpPr>
        <p:spPr>
          <a:xfrm>
            <a:off x="800280" y="1098720"/>
            <a:ext cx="328320" cy="47448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Rectangle 4"/>
          <p:cNvSpPr/>
          <p:nvPr/>
        </p:nvSpPr>
        <p:spPr>
          <a:xfrm>
            <a:off x="541440" y="1521000"/>
            <a:ext cx="422280" cy="4744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5"/>
          <p:cNvSpPr/>
          <p:nvPr/>
        </p:nvSpPr>
        <p:spPr>
          <a:xfrm>
            <a:off x="911160" y="1521000"/>
            <a:ext cx="368280" cy="47448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Rectangle 6"/>
          <p:cNvSpPr/>
          <p:nvPr/>
        </p:nvSpPr>
        <p:spPr>
          <a:xfrm>
            <a:off x="127080" y="1447920"/>
            <a:ext cx="560160" cy="422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Rectangle 7"/>
          <p:cNvSpPr/>
          <p:nvPr/>
        </p:nvSpPr>
        <p:spPr>
          <a:xfrm>
            <a:off x="762120" y="990720"/>
            <a:ext cx="31680" cy="1052280"/>
          </a:xfrm>
          <a:prstGeom prst="rect">
            <a:avLst/>
          </a:pr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Rectangle 8"/>
          <p:cNvSpPr/>
          <p:nvPr/>
        </p:nvSpPr>
        <p:spPr>
          <a:xfrm>
            <a:off x="442800" y="1781280"/>
            <a:ext cx="8226360" cy="3168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Form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at 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des 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Titelt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extes 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durch 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Klicke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n 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bearb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eiten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9000"/>
          </a:bodyPr>
          <a:p>
            <a:pPr marL="343080" indent="-343080"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Zweite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Dritte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Vierte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Fünfte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Sechste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Siebte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1"/>
          </p:nvPr>
        </p:nvSpPr>
        <p:spPr>
          <a:xfrm>
            <a:off x="91440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400" spc="-1" strike="noStrike">
                <a:solidFill>
                  <a:srgbClr val="000000"/>
                </a:solidFill>
                <a:latin typeface="Tahoma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2"/>
          </p:nvPr>
        </p:nvSpPr>
        <p:spPr>
          <a:xfrm>
            <a:off x="3352680" y="6324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400" spc="-1" strike="noStrike">
                <a:solidFill>
                  <a:srgbClr val="000000"/>
                </a:solidFill>
                <a:latin typeface="Tahoma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3"/>
          </p:nvPr>
        </p:nvSpPr>
        <p:spPr>
          <a:xfrm>
            <a:off x="678168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400" spc="-1" strike="noStrike">
                <a:latin typeface="Times New Roman"/>
              </a:defRPr>
            </a:lvl1pPr>
          </a:lstStyle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1D6B5B-208B-4291-A3E3-AA6F4BADC2DF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  <p:pic>
        <p:nvPicPr>
          <p:cNvPr id="12" name="Picture 15" descr="PiSoftware"/>
          <p:cNvPicPr/>
          <p:nvPr/>
        </p:nvPicPr>
        <p:blipFill>
          <a:blip r:embed="rId2"/>
          <a:stretch/>
        </p:blipFill>
        <p:spPr>
          <a:xfrm>
            <a:off x="66600" y="6183360"/>
            <a:ext cx="2024280" cy="674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/>
          <p:cNvGrpSpPr/>
          <p:nvPr/>
        </p:nvGrpSpPr>
        <p:grpSpPr>
          <a:xfrm>
            <a:off x="0" y="2438280"/>
            <a:ext cx="9009000" cy="1052640"/>
            <a:chOff x="0" y="2438280"/>
            <a:chExt cx="9009000" cy="1052640"/>
          </a:xfrm>
        </p:grpSpPr>
        <p:grpSp>
          <p:nvGrpSpPr>
            <p:cNvPr id="50" name="Group 3"/>
            <p:cNvGrpSpPr/>
            <p:nvPr/>
          </p:nvGrpSpPr>
          <p:grpSpPr>
            <a:xfrm>
              <a:off x="293760" y="2546280"/>
              <a:ext cx="712440" cy="474840"/>
              <a:chOff x="293760" y="2546280"/>
              <a:chExt cx="712440" cy="474840"/>
            </a:xfrm>
          </p:grpSpPr>
          <p:sp>
            <p:nvSpPr>
              <p:cNvPr id="51" name="Rectangle 4"/>
              <p:cNvSpPr/>
              <p:nvPr/>
            </p:nvSpPr>
            <p:spPr>
              <a:xfrm>
                <a:off x="293760" y="2546280"/>
                <a:ext cx="438480" cy="47484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" name="Rectangle 5"/>
              <p:cNvSpPr/>
              <p:nvPr/>
            </p:nvSpPr>
            <p:spPr>
              <a:xfrm>
                <a:off x="677520" y="2546280"/>
                <a:ext cx="328680" cy="47484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3" name="Group 6"/>
            <p:cNvGrpSpPr/>
            <p:nvPr/>
          </p:nvGrpSpPr>
          <p:grpSpPr>
            <a:xfrm>
              <a:off x="417600" y="2968560"/>
              <a:ext cx="739800" cy="474840"/>
              <a:chOff x="417600" y="2968560"/>
              <a:chExt cx="739800" cy="474840"/>
            </a:xfrm>
          </p:grpSpPr>
          <p:sp>
            <p:nvSpPr>
              <p:cNvPr id="54" name="Rectangle 7"/>
              <p:cNvSpPr/>
              <p:nvPr/>
            </p:nvSpPr>
            <p:spPr>
              <a:xfrm>
                <a:off x="417600" y="2968560"/>
                <a:ext cx="422640" cy="474840"/>
              </a:xfrm>
              <a:prstGeom prst="rect">
                <a:avLst/>
              </a:prstGeom>
              <a:solidFill>
                <a:srgbClr val="ffcf0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" name="Rectangle 8"/>
              <p:cNvSpPr/>
              <p:nvPr/>
            </p:nvSpPr>
            <p:spPr>
              <a:xfrm>
                <a:off x="787320" y="2968560"/>
                <a:ext cx="370080" cy="47484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6" name="Rectangle 9"/>
            <p:cNvSpPr/>
            <p:nvPr/>
          </p:nvSpPr>
          <p:spPr>
            <a:xfrm>
              <a:off x="0" y="2895480"/>
              <a:ext cx="560520" cy="4222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Rectangle 10"/>
            <p:cNvSpPr/>
            <p:nvPr/>
          </p:nvSpPr>
          <p:spPr>
            <a:xfrm>
              <a:off x="635040" y="2438280"/>
              <a:ext cx="31680" cy="1052640"/>
            </a:xfrm>
            <a:prstGeom prst="rect">
              <a:avLst/>
            </a:prstGeom>
            <a:solidFill>
              <a:srgbClr val="1c1c1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Rectangle 11"/>
            <p:cNvSpPr/>
            <p:nvPr/>
          </p:nvSpPr>
          <p:spPr>
            <a:xfrm flipV="1">
              <a:off x="316080" y="3260520"/>
              <a:ext cx="8692920" cy="554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9" name="Picture 15" descr="PiSoftware"/>
          <p:cNvPicPr/>
          <p:nvPr/>
        </p:nvPicPr>
        <p:blipFill>
          <a:blip r:embed="rId2"/>
          <a:stretch/>
        </p:blipFill>
        <p:spPr>
          <a:xfrm>
            <a:off x="66600" y="6183360"/>
            <a:ext cx="2024280" cy="67464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Format des Titeltextes durch Klicken bearbeiten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9000"/>
          </a:bodyPr>
          <a:p>
            <a:pPr marL="343080" indent="-343080"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Zweite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Dritte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Vierte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Fünfte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Sechste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Tahoma"/>
              </a:rPr>
              <a:t>Siebte Gliederungsebene</a:t>
            </a:r>
            <a:endParaRPr b="0" lang="de-DE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dt" idx="4"/>
          </p:nvPr>
        </p:nvSpPr>
        <p:spPr>
          <a:xfrm>
            <a:off x="990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400" spc="-1" strike="noStrike">
                <a:solidFill>
                  <a:srgbClr val="1c1c1c"/>
                </a:solidFill>
                <a:latin typeface="Tahoma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ftr" idx="5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400" spc="-1" strike="noStrike">
                <a:solidFill>
                  <a:srgbClr val="1c1c1c"/>
                </a:solidFill>
                <a:latin typeface="Tahoma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sldNum" idx="6"/>
          </p:nvPr>
        </p:nvSpPr>
        <p:spPr>
          <a:xfrm>
            <a:off x="68580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400" spc="-1" strike="noStrike">
                <a:solidFill>
                  <a:srgbClr val="1c1c1c"/>
                </a:solidFill>
                <a:latin typeface="Times New Roman"/>
              </a:defRPr>
            </a:lvl1pPr>
          </a:lstStyle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F9468C-A71B-4A96-8536-910EF1D4B5B1}" type="slidenum">
              <a:rPr b="0" lang="de-DE" sz="1400" spc="-1" strike="noStrike">
                <a:solidFill>
                  <a:srgbClr val="1c1c1c"/>
                </a:solidFill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268000" y="4097160"/>
            <a:ext cx="5580360" cy="889200"/>
          </a:xfrm>
          <a:prstGeom prst="rect">
            <a:avLst/>
          </a:prstGeom>
          <a:solidFill>
            <a:srgbClr val="0283d8">
              <a:alpha val="8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t">
            <a:noAutofit/>
          </a:bodyPr>
          <a:p>
            <a:pPr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de-DE" sz="2400" spc="-1" strike="noStrike">
                <a:solidFill>
                  <a:srgbClr val="000000"/>
                </a:solidFill>
                <a:latin typeface="Tahoma"/>
                <a:ea typeface="Times New Roman"/>
              </a:rPr>
              <a:t>Independent Sizing of</a:t>
            </a:r>
            <a:br>
              <a:rPr sz="2400"/>
            </a:br>
            <a:r>
              <a:rPr b="1" i="1" lang="de-DE" sz="2400" spc="-1" strike="noStrike">
                <a:solidFill>
                  <a:srgbClr val="000000"/>
                </a:solidFill>
                <a:latin typeface="Tahoma"/>
                <a:ea typeface="Times New Roman"/>
              </a:rPr>
              <a:t>Battery Racks &amp; Cabinets</a:t>
            </a:r>
            <a:endParaRPr b="0" lang="de-DE" sz="24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4749480" y="5207040"/>
            <a:ext cx="3081240" cy="728640"/>
          </a:xfrm>
          <a:prstGeom prst="rect">
            <a:avLst/>
          </a:prstGeom>
          <a:solidFill>
            <a:srgbClr val="0283d8">
              <a:alpha val="80000"/>
            </a:srgbClr>
          </a:solidFill>
          <a:ln w="38160">
            <a:solidFill>
              <a:srgbClr val="000000"/>
            </a:solidFill>
            <a:miter/>
          </a:ln>
        </p:spPr>
        <p:txBody>
          <a:bodyPr anchor="t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de-DE" sz="1800" spc="-1" strike="noStrike">
                <a:solidFill>
                  <a:srgbClr val="000000"/>
                </a:solidFill>
                <a:latin typeface="Tahoma"/>
                <a:ea typeface="Times New Roman"/>
              </a:rPr>
              <a:t>Short description and</a:t>
            </a:r>
            <a:br>
              <a:rPr sz="1800"/>
            </a:br>
            <a:r>
              <a:rPr b="1" i="1" lang="de-DE" sz="1800" spc="-1" strike="noStrike">
                <a:solidFill>
                  <a:srgbClr val="000000"/>
                </a:solidFill>
                <a:latin typeface="Tahoma"/>
                <a:ea typeface="Times New Roman"/>
              </a:rPr>
              <a:t>important features</a:t>
            </a:r>
            <a:endParaRPr b="0" lang="de-DE" sz="18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10" name="Picture 7" descr=""/>
          <p:cNvPicPr/>
          <p:nvPr/>
        </p:nvPicPr>
        <p:blipFill>
          <a:blip r:embed="rId1"/>
          <a:stretch/>
        </p:blipFill>
        <p:spPr>
          <a:xfrm>
            <a:off x="1563840" y="603360"/>
            <a:ext cx="4628880" cy="30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2117880" y="2317680"/>
            <a:ext cx="4771800" cy="3476520"/>
          </a:xfrm>
          <a:prstGeom prst="rect">
            <a:avLst/>
          </a:prstGeom>
          <a:ln w="0">
            <a:noFill/>
          </a:ln>
        </p:spPr>
      </p:pic>
      <p:sp>
        <p:nvSpPr>
          <p:cNvPr id="179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061E503-E43C-4C85-99E2-9ADA30C18DEC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</a:t>
            </a:r>
            <a:br>
              <a:rPr sz="3600"/>
            </a:b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Sizing Wizard, Project Data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81" name="AutoShape 15"/>
          <p:cNvSpPr/>
          <p:nvPr/>
        </p:nvSpPr>
        <p:spPr>
          <a:xfrm>
            <a:off x="7089840" y="2784600"/>
            <a:ext cx="1757160" cy="476280"/>
          </a:xfrm>
          <a:prstGeom prst="wedgeRoundRectCallout">
            <a:avLst>
              <a:gd name="adj1" fmla="val -118398"/>
              <a:gd name="adj2" fmla="val 116504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Project Data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" name="AutoShape 15"/>
          <p:cNvSpPr/>
          <p:nvPr/>
        </p:nvSpPr>
        <p:spPr>
          <a:xfrm>
            <a:off x="7089840" y="4195800"/>
            <a:ext cx="1757160" cy="476280"/>
          </a:xfrm>
          <a:prstGeom prst="wedgeRoundRectCallout">
            <a:avLst>
              <a:gd name="adj1" fmla="val -129907"/>
              <a:gd name="adj2" fmla="val -33013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User Data 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3" name="AutoShape 15"/>
          <p:cNvSpPr/>
          <p:nvPr/>
        </p:nvSpPr>
        <p:spPr>
          <a:xfrm>
            <a:off x="7104240" y="5113440"/>
            <a:ext cx="1757160" cy="476280"/>
          </a:xfrm>
          <a:prstGeom prst="wedgeRoundRectCallout">
            <a:avLst>
              <a:gd name="adj1" fmla="val -172273"/>
              <a:gd name="adj2" fmla="val -163847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Current Date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nodeType="clickEffect" fill="hold">
                      <p:stCondLst>
                        <p:cond delay="indefinite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nodeType="clickEffect" fill="hold">
                      <p:stCondLst>
                        <p:cond delay="indefinite"/>
                      </p:stCondLst>
                      <p:childTnLst>
                        <p:par>
                          <p:cTn id="2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nodeType="clickEffect" fill="hold">
                      <p:stCondLst>
                        <p:cond delay="indefinite"/>
                      </p:stCondLst>
                      <p:childTnLst>
                        <p:par>
                          <p:cTn id="2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3" descr=""/>
          <p:cNvPicPr/>
          <p:nvPr/>
        </p:nvPicPr>
        <p:blipFill>
          <a:blip r:embed="rId1"/>
          <a:stretch/>
        </p:blipFill>
        <p:spPr>
          <a:xfrm>
            <a:off x="1449360" y="3801960"/>
            <a:ext cx="5645160" cy="219888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12" descr=""/>
          <p:cNvPicPr/>
          <p:nvPr/>
        </p:nvPicPr>
        <p:blipFill>
          <a:blip r:embed="rId2"/>
          <a:stretch/>
        </p:blipFill>
        <p:spPr>
          <a:xfrm>
            <a:off x="3171960" y="2266920"/>
            <a:ext cx="933480" cy="114300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11" descr=""/>
          <p:cNvPicPr/>
          <p:nvPr/>
        </p:nvPicPr>
        <p:blipFill>
          <a:blip r:embed="rId3"/>
          <a:stretch/>
        </p:blipFill>
        <p:spPr>
          <a:xfrm>
            <a:off x="4390920" y="2085840"/>
            <a:ext cx="2076480" cy="1324080"/>
          </a:xfrm>
          <a:prstGeom prst="rect">
            <a:avLst/>
          </a:prstGeom>
          <a:ln w="0">
            <a:noFill/>
          </a:ln>
        </p:spPr>
      </p:pic>
      <p:sp>
        <p:nvSpPr>
          <p:cNvPr id="187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247D18-370A-418E-8670-F4EA6192B9E7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 Exporting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89" name="AutoShape 5"/>
          <p:cNvSpPr/>
          <p:nvPr/>
        </p:nvSpPr>
        <p:spPr>
          <a:xfrm>
            <a:off x="833400" y="2124000"/>
            <a:ext cx="1706760" cy="503280"/>
          </a:xfrm>
          <a:prstGeom prst="wedgeRoundRectCallout">
            <a:avLst>
              <a:gd name="adj1" fmla="val 95680"/>
              <a:gd name="adj2" fmla="val 149708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Offer data for word processing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0" name="AutoShape 5"/>
          <p:cNvSpPr/>
          <p:nvPr/>
        </p:nvSpPr>
        <p:spPr>
          <a:xfrm>
            <a:off x="6791400" y="2146320"/>
            <a:ext cx="1706400" cy="685800"/>
          </a:xfrm>
          <a:prstGeom prst="wedgeRoundRectCallout">
            <a:avLst>
              <a:gd name="adj1" fmla="val -132805"/>
              <a:gd name="adj2" fmla="val 56921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AbacusRack result as Text and Bitmap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1" name="AutoShape 5"/>
          <p:cNvSpPr/>
          <p:nvPr/>
        </p:nvSpPr>
        <p:spPr>
          <a:xfrm>
            <a:off x="5494320" y="4005360"/>
            <a:ext cx="1944720" cy="1041120"/>
          </a:xfrm>
          <a:prstGeom prst="wedgeRoundRectCallout">
            <a:avLst>
              <a:gd name="adj1" fmla="val -132657"/>
              <a:gd name="adj2" fmla="val 47439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Grouped and sorted result list for</a:t>
            </a:r>
            <a:br>
              <a:rPr sz="12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further work, e.g. in calculation worksheet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nodeType="clickEffect" fill="hold">
                      <p:stCondLst>
                        <p:cond delay="indefinite"/>
                      </p:stCondLst>
                      <p:childTnLst>
                        <p:par>
                          <p:cTn id="2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nodeType="clickEffect" fill="hold">
                      <p:stCondLst>
                        <p:cond delay="indefinite"/>
                      </p:stCondLst>
                      <p:childTnLst>
                        <p:par>
                          <p:cTn id="2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nodeType="clickEffect" fill="hold">
                      <p:stCondLst>
                        <p:cond delay="indefinite"/>
                      </p:stCondLst>
                      <p:childTnLst>
                        <p:par>
                          <p:cTn id="2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997360" y="4343400"/>
            <a:ext cx="4851360" cy="1117440"/>
          </a:xfrm>
          <a:prstGeom prst="rect">
            <a:avLst/>
          </a:prstGeom>
          <a:solidFill>
            <a:srgbClr val="0283d8">
              <a:alpha val="8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t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de-DE" sz="3200" spc="-1" strike="noStrike">
                <a:solidFill>
                  <a:srgbClr val="000000"/>
                </a:solidFill>
                <a:latin typeface="Tahoma"/>
                <a:ea typeface="Times New Roman"/>
              </a:rPr>
              <a:t>Thank you</a:t>
            </a:r>
            <a:br>
              <a:rPr sz="3200"/>
            </a:br>
            <a:r>
              <a:rPr b="1" i="1" lang="de-DE" sz="3200" spc="-1" strike="noStrike">
                <a:solidFill>
                  <a:srgbClr val="000000"/>
                </a:solidFill>
                <a:latin typeface="Tahoma"/>
                <a:ea typeface="Times New Roman"/>
              </a:rPr>
              <a:t>for your interest</a:t>
            </a:r>
            <a:endParaRPr b="0" lang="de-DE" sz="3200" spc="-1" strike="noStrike">
              <a:solidFill>
                <a:srgbClr val="333399"/>
              </a:solidFill>
              <a:latin typeface="Tahoma"/>
            </a:endParaRPr>
          </a:p>
        </p:txBody>
      </p:sp>
      <p:pic>
        <p:nvPicPr>
          <p:cNvPr id="193" name="Picture 4" descr=""/>
          <p:cNvPicPr/>
          <p:nvPr/>
        </p:nvPicPr>
        <p:blipFill>
          <a:blip r:embed="rId1"/>
          <a:stretch/>
        </p:blipFill>
        <p:spPr>
          <a:xfrm>
            <a:off x="1706400" y="781200"/>
            <a:ext cx="4629240" cy="30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6" descr=""/>
          <p:cNvPicPr/>
          <p:nvPr/>
        </p:nvPicPr>
        <p:blipFill>
          <a:blip r:embed="rId1"/>
          <a:stretch/>
        </p:blipFill>
        <p:spPr>
          <a:xfrm>
            <a:off x="1658880" y="1998720"/>
            <a:ext cx="3543480" cy="1361880"/>
          </a:xfrm>
          <a:prstGeom prst="rect">
            <a:avLst/>
          </a:prstGeom>
          <a:ln w="0">
            <a:noFill/>
          </a:ln>
        </p:spPr>
      </p:pic>
      <p:sp>
        <p:nvSpPr>
          <p:cNvPr id="112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7056AB-FA67-4AC5-82DF-49B79A47866F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 User Interface design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14" name="AutoShape 10"/>
          <p:cNvSpPr/>
          <p:nvPr/>
        </p:nvSpPr>
        <p:spPr>
          <a:xfrm>
            <a:off x="542880" y="2293920"/>
            <a:ext cx="914400" cy="1066680"/>
          </a:xfrm>
          <a:prstGeom prst="wedgeRoundRectCallout">
            <a:avLst>
              <a:gd name="adj1" fmla="val 151157"/>
              <a:gd name="adj2" fmla="val -2782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Modern Ribbon Bars instead of Menüs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15" name="Picture 17" descr=""/>
          <p:cNvPicPr/>
          <p:nvPr/>
        </p:nvPicPr>
        <p:blipFill>
          <a:blip r:embed="rId2"/>
          <a:stretch/>
        </p:blipFill>
        <p:spPr>
          <a:xfrm>
            <a:off x="3898800" y="2332080"/>
            <a:ext cx="1476360" cy="1352520"/>
          </a:xfrm>
          <a:prstGeom prst="rect">
            <a:avLst/>
          </a:prstGeom>
          <a:ln w="0">
            <a:noFill/>
          </a:ln>
        </p:spPr>
      </p:pic>
      <p:sp>
        <p:nvSpPr>
          <p:cNvPr id="116" name="AutoShape 13"/>
          <p:cNvSpPr/>
          <p:nvPr/>
        </p:nvSpPr>
        <p:spPr>
          <a:xfrm>
            <a:off x="6691320" y="1962000"/>
            <a:ext cx="1139760" cy="609840"/>
          </a:xfrm>
          <a:prstGeom prst="wedgeRoundRectCallout">
            <a:avLst>
              <a:gd name="adj1" fmla="val -223930"/>
              <a:gd name="adj2" fmla="val 130643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Language selection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17" name="Picture 18" descr=""/>
          <p:cNvPicPr/>
          <p:nvPr/>
        </p:nvPicPr>
        <p:blipFill>
          <a:blip r:embed="rId3"/>
          <a:stretch/>
        </p:blipFill>
        <p:spPr>
          <a:xfrm>
            <a:off x="2882880" y="3611520"/>
            <a:ext cx="2238480" cy="1352520"/>
          </a:xfrm>
          <a:prstGeom prst="rect">
            <a:avLst/>
          </a:prstGeom>
          <a:ln w="0">
            <a:noFill/>
          </a:ln>
        </p:spPr>
      </p:pic>
      <p:sp>
        <p:nvSpPr>
          <p:cNvPr id="118" name="AutoShape 12"/>
          <p:cNvSpPr/>
          <p:nvPr/>
        </p:nvSpPr>
        <p:spPr>
          <a:xfrm>
            <a:off x="515880" y="3960720"/>
            <a:ext cx="1279440" cy="654120"/>
          </a:xfrm>
          <a:prstGeom prst="wedgeRoundRectCallout">
            <a:avLst>
              <a:gd name="adj1" fmla="val 187097"/>
              <a:gd name="adj2" fmla="val 27527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Presentation</a:t>
            </a:r>
            <a:br>
              <a:rPr sz="12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of results</a:t>
            </a:r>
            <a:br>
              <a:rPr sz="12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very variable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19" name="Picture 19" descr=""/>
          <p:cNvPicPr/>
          <p:nvPr/>
        </p:nvPicPr>
        <p:blipFill>
          <a:blip r:embed="rId4"/>
          <a:stretch/>
        </p:blipFill>
        <p:spPr>
          <a:xfrm>
            <a:off x="4956120" y="4073400"/>
            <a:ext cx="1285920" cy="1305000"/>
          </a:xfrm>
          <a:prstGeom prst="rect">
            <a:avLst/>
          </a:prstGeom>
          <a:ln w="0">
            <a:noFill/>
          </a:ln>
        </p:spPr>
      </p:pic>
      <p:sp>
        <p:nvSpPr>
          <p:cNvPr id="120" name="AutoShape 14"/>
          <p:cNvSpPr/>
          <p:nvPr/>
        </p:nvSpPr>
        <p:spPr>
          <a:xfrm>
            <a:off x="7167600" y="3236760"/>
            <a:ext cx="1144440" cy="514440"/>
          </a:xfrm>
          <a:prstGeom prst="wedgeRoundRectCallout">
            <a:avLst>
              <a:gd name="adj1" fmla="val -163592"/>
              <a:gd name="adj2" fmla="val 214199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Database tools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21" name="Picture 22" descr=""/>
          <p:cNvPicPr/>
          <p:nvPr/>
        </p:nvPicPr>
        <p:blipFill>
          <a:blip r:embed="rId5"/>
          <a:stretch/>
        </p:blipFill>
        <p:spPr>
          <a:xfrm>
            <a:off x="2327400" y="4903920"/>
            <a:ext cx="3647880" cy="132372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0" descr=""/>
          <p:cNvPicPr/>
          <p:nvPr/>
        </p:nvPicPr>
        <p:blipFill>
          <a:blip r:embed="rId6"/>
          <a:stretch/>
        </p:blipFill>
        <p:spPr>
          <a:xfrm>
            <a:off x="1795320" y="4635360"/>
            <a:ext cx="2086200" cy="1343160"/>
          </a:xfrm>
          <a:prstGeom prst="rect">
            <a:avLst/>
          </a:prstGeom>
          <a:ln w="0">
            <a:noFill/>
          </a:ln>
        </p:spPr>
      </p:pic>
      <p:sp>
        <p:nvSpPr>
          <p:cNvPr id="123" name="AutoShape 11"/>
          <p:cNvSpPr/>
          <p:nvPr/>
        </p:nvSpPr>
        <p:spPr>
          <a:xfrm>
            <a:off x="798480" y="5041800"/>
            <a:ext cx="1343160" cy="673200"/>
          </a:xfrm>
          <a:prstGeom prst="wedgeRoundRectCallout">
            <a:avLst>
              <a:gd name="adj1" fmla="val 85439"/>
              <a:gd name="adj2" fmla="val 25388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Exports and Inspection mode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24" name="Picture 21" descr=""/>
          <p:cNvPicPr/>
          <p:nvPr/>
        </p:nvPicPr>
        <p:blipFill>
          <a:blip r:embed="rId7"/>
          <a:stretch/>
        </p:blipFill>
        <p:spPr>
          <a:xfrm>
            <a:off x="3102120" y="5821200"/>
            <a:ext cx="4010040" cy="314640"/>
          </a:xfrm>
          <a:prstGeom prst="rect">
            <a:avLst/>
          </a:prstGeom>
          <a:ln w="0">
            <a:noFill/>
          </a:ln>
        </p:spPr>
      </p:pic>
      <p:sp>
        <p:nvSpPr>
          <p:cNvPr id="125" name="AutoShape 15"/>
          <p:cNvSpPr/>
          <p:nvPr/>
        </p:nvSpPr>
        <p:spPr>
          <a:xfrm>
            <a:off x="7261200" y="4635360"/>
            <a:ext cx="1295280" cy="685800"/>
          </a:xfrm>
          <a:prstGeom prst="wedgeRoundRectCallout">
            <a:avLst>
              <a:gd name="adj1" fmla="val -137009"/>
              <a:gd name="adj2" fmla="val 132578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Multiple Documents simultaneously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2508120" y="2330280"/>
            <a:ext cx="4687920" cy="3492720"/>
          </a:xfrm>
          <a:prstGeom prst="rect">
            <a:avLst/>
          </a:prstGeom>
          <a:ln w="0">
            <a:noFill/>
          </a:ln>
        </p:spPr>
      </p:pic>
      <p:sp>
        <p:nvSpPr>
          <p:cNvPr id="127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879939-2745-43FC-B088-FB5B5B6145AA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 Quick Sizing Wizard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29" name="AutoShape 12"/>
          <p:cNvSpPr/>
          <p:nvPr/>
        </p:nvSpPr>
        <p:spPr>
          <a:xfrm>
            <a:off x="615960" y="2361600"/>
            <a:ext cx="1498680" cy="1225800"/>
          </a:xfrm>
          <a:prstGeom prst="wedgeRoundRectCallout">
            <a:avLst>
              <a:gd name="adj1" fmla="val 189287"/>
              <a:gd name="adj2" fmla="val -5171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Filter for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Battery type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Elektrode type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Life time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Ventilation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0" name="AutoShape 13"/>
          <p:cNvSpPr/>
          <p:nvPr/>
        </p:nvSpPr>
        <p:spPr>
          <a:xfrm>
            <a:off x="615960" y="3726360"/>
            <a:ext cx="1506240" cy="743400"/>
          </a:xfrm>
          <a:prstGeom prst="wedgeRoundRectCallout">
            <a:avLst>
              <a:gd name="adj1" fmla="val 93560"/>
              <a:gd name="adj2" fmla="val 15342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Select  database (e.g. manufacturer)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1" name="AutoShape 15"/>
          <p:cNvSpPr/>
          <p:nvPr/>
        </p:nvSpPr>
        <p:spPr>
          <a:xfrm>
            <a:off x="7608960" y="3325680"/>
            <a:ext cx="1295280" cy="676440"/>
          </a:xfrm>
          <a:prstGeom prst="wedgeRoundRectCallout">
            <a:avLst>
              <a:gd name="adj1" fmla="val -248245"/>
              <a:gd name="adj2" fmla="val 123402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Select Cell Model to store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2" name="AutoShape 13"/>
          <p:cNvSpPr/>
          <p:nvPr/>
        </p:nvSpPr>
        <p:spPr>
          <a:xfrm>
            <a:off x="536400" y="4768920"/>
            <a:ext cx="1322640" cy="646200"/>
          </a:xfrm>
          <a:prstGeom prst="wedgeRoundRectCallout">
            <a:avLst>
              <a:gd name="adj1" fmla="val 130106"/>
              <a:gd name="adj2" fmla="val -117291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Select  Battery Type to store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3" name="AutoShape 15"/>
          <p:cNvSpPr/>
          <p:nvPr/>
        </p:nvSpPr>
        <p:spPr>
          <a:xfrm>
            <a:off x="7478640" y="5092560"/>
            <a:ext cx="1295640" cy="680760"/>
          </a:xfrm>
          <a:prstGeom prst="wedgeRoundRectCallout">
            <a:avLst>
              <a:gd name="adj1" fmla="val -233888"/>
              <a:gd name="adj2" fmla="val -35888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Input number of cells to store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nodeType="clickEffect" fill="hold">
                      <p:stCondLst>
                        <p:cond delay="indefinite"/>
                      </p:stCondLst>
                      <p:childTnLst>
                        <p:par>
                          <p:cTn id="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3" descr=""/>
          <p:cNvPicPr/>
          <p:nvPr/>
        </p:nvPicPr>
        <p:blipFill>
          <a:blip r:embed="rId1"/>
          <a:stretch/>
        </p:blipFill>
        <p:spPr>
          <a:xfrm>
            <a:off x="1617840" y="2087640"/>
            <a:ext cx="6303960" cy="4054320"/>
          </a:xfrm>
          <a:prstGeom prst="rect">
            <a:avLst/>
          </a:prstGeom>
          <a:ln w="0">
            <a:noFill/>
          </a:ln>
        </p:spPr>
      </p:pic>
      <p:sp>
        <p:nvSpPr>
          <p:cNvPr id="135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F362BC-76BA-4B31-9CC3-F1CAD036F857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 Result List</a:t>
            </a:r>
            <a:r>
              <a:rPr b="0" lang="de-DE" sz="32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2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37" name="AutoShape 5"/>
          <p:cNvSpPr/>
          <p:nvPr/>
        </p:nvSpPr>
        <p:spPr>
          <a:xfrm>
            <a:off x="7068960" y="2919240"/>
            <a:ext cx="1706760" cy="513000"/>
          </a:xfrm>
          <a:prstGeom prst="wedgeRoundRectCallout">
            <a:avLst>
              <a:gd name="adj1" fmla="val -177388"/>
              <a:gd name="adj2" fmla="val 34240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Upper part:</a:t>
            </a:r>
            <a:br>
              <a:rPr sz="12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Selected Result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8" name="AutoShape 9"/>
          <p:cNvSpPr/>
          <p:nvPr/>
        </p:nvSpPr>
        <p:spPr>
          <a:xfrm>
            <a:off x="468360" y="2766960"/>
            <a:ext cx="1420920" cy="906480"/>
          </a:xfrm>
          <a:prstGeom prst="wedgeRoundRectCallout">
            <a:avLst>
              <a:gd name="adj1" fmla="val 157611"/>
              <a:gd name="adj2" fmla="val 250837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Lower part:</a:t>
            </a:r>
            <a:br>
              <a:rPr sz="12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Clear list of possible combinations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9" name="AutoShape 5"/>
          <p:cNvSpPr/>
          <p:nvPr/>
        </p:nvSpPr>
        <p:spPr>
          <a:xfrm>
            <a:off x="7068960" y="4419720"/>
            <a:ext cx="1706760" cy="363240"/>
          </a:xfrm>
          <a:prstGeom prst="wedgeRoundRectCallout">
            <a:avLst>
              <a:gd name="adj1" fmla="val -155574"/>
              <a:gd name="adj2" fmla="val -81555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Data and Drawing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0" name="AutoShape 9"/>
          <p:cNvSpPr/>
          <p:nvPr/>
        </p:nvSpPr>
        <p:spPr>
          <a:xfrm>
            <a:off x="371520" y="5576760"/>
            <a:ext cx="1420920" cy="693720"/>
          </a:xfrm>
          <a:prstGeom prst="wedgeRoundRectCallout">
            <a:avLst>
              <a:gd name="adj1" fmla="val 69337"/>
              <a:gd name="adj2" fmla="val -112351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Sortable , Groupable and Exportable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nodeType="clickEffect" fill="hold">
                      <p:stCondLst>
                        <p:cond delay="indefinite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nodeType="clickEffect" fill="hold">
                      <p:stCondLst>
                        <p:cond delay="indefinite"/>
                      </p:stCondLst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1" descr=""/>
          <p:cNvPicPr/>
          <p:nvPr/>
        </p:nvPicPr>
        <p:blipFill>
          <a:blip r:embed="rId1"/>
          <a:stretch/>
        </p:blipFill>
        <p:spPr>
          <a:xfrm>
            <a:off x="3786120" y="3618000"/>
            <a:ext cx="3387960" cy="255276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10" descr=""/>
          <p:cNvPicPr/>
          <p:nvPr/>
        </p:nvPicPr>
        <p:blipFill>
          <a:blip r:embed="rId2"/>
          <a:stretch/>
        </p:blipFill>
        <p:spPr>
          <a:xfrm>
            <a:off x="3786120" y="277920"/>
            <a:ext cx="3384720" cy="3125520"/>
          </a:xfrm>
          <a:prstGeom prst="rect">
            <a:avLst/>
          </a:prstGeom>
          <a:ln w="0">
            <a:noFill/>
          </a:ln>
        </p:spPr>
      </p:pic>
      <p:sp>
        <p:nvSpPr>
          <p:cNvPr id="143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E5E8B5-80AD-4CE1-913F-0AEE5AA8B879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</a:t>
            </a:r>
            <a:br>
              <a:rPr sz="3200"/>
            </a:br>
            <a:r>
              <a:rPr b="0" lang="de-DE" sz="3200" spc="-1" strike="noStrike">
                <a:solidFill>
                  <a:srgbClr val="333399"/>
                </a:solidFill>
                <a:latin typeface="Tahoma"/>
                <a:ea typeface="Times New Roman"/>
              </a:rPr>
              <a:t>Report</a:t>
            </a:r>
            <a:r>
              <a:rPr b="0" lang="de-DE" sz="32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2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45" name="AutoShape 5"/>
          <p:cNvSpPr/>
          <p:nvPr/>
        </p:nvSpPr>
        <p:spPr>
          <a:xfrm>
            <a:off x="932040" y="2514600"/>
            <a:ext cx="1706400" cy="451440"/>
          </a:xfrm>
          <a:prstGeom prst="wedgeRoundRectCallout">
            <a:avLst>
              <a:gd name="adj1" fmla="val 146791"/>
              <a:gd name="adj2" fmla="val -106412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Rack or Cabinet data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6" name="AutoShape 6"/>
          <p:cNvSpPr/>
          <p:nvPr/>
        </p:nvSpPr>
        <p:spPr>
          <a:xfrm>
            <a:off x="7475400" y="3186000"/>
            <a:ext cx="1279800" cy="609840"/>
          </a:xfrm>
          <a:prstGeom prst="wedgeRoundRectCallout">
            <a:avLst>
              <a:gd name="adj1" fmla="val -144888"/>
              <a:gd name="adj2" fmla="val 102486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Groundplan drawing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7" name="AutoShape 9"/>
          <p:cNvSpPr/>
          <p:nvPr/>
        </p:nvSpPr>
        <p:spPr>
          <a:xfrm>
            <a:off x="1074600" y="4675320"/>
            <a:ext cx="1420920" cy="838800"/>
          </a:xfrm>
          <a:prstGeom prst="wedgeRoundRectCallout">
            <a:avLst>
              <a:gd name="adj1" fmla="val 200884"/>
              <a:gd name="adj2" fmla="val 20180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Drawing for every Rack and Cabinet in use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8" name="AutoShape 10"/>
          <p:cNvSpPr/>
          <p:nvPr/>
        </p:nvSpPr>
        <p:spPr>
          <a:xfrm>
            <a:off x="7485120" y="1425600"/>
            <a:ext cx="1146240" cy="290520"/>
          </a:xfrm>
          <a:prstGeom prst="wedgeRoundRectCallout">
            <a:avLst>
              <a:gd name="adj1" fmla="val -162967"/>
              <a:gd name="adj2" fmla="val -121245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Header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nodeType="clickEffect" fill="hold">
                      <p:stCondLst>
                        <p:cond delay="indefinite"/>
                      </p:stCondLst>
                      <p:childTnLst>
                        <p:par>
                          <p:cTn id="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nodeType="clickEffect" fill="hold">
                      <p:stCondLst>
                        <p:cond delay="indefinite"/>
                      </p:stCondLst>
                      <p:childTnLst>
                        <p:par>
                          <p:cTn id="1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nodeType="clickEffect" fill="hold">
                      <p:stCondLst>
                        <p:cond delay="indefinite"/>
                      </p:stCondLst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1512720" y="2174760"/>
            <a:ext cx="6780240" cy="3810240"/>
          </a:xfrm>
          <a:prstGeom prst="rect">
            <a:avLst/>
          </a:prstGeom>
          <a:ln w="0">
            <a:noFill/>
          </a:ln>
        </p:spPr>
      </p:pic>
      <p:sp>
        <p:nvSpPr>
          <p:cNvPr id="150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C1ACD0-3705-4ACF-BCAE-E1D04D0EF63D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2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 Documentation</a:t>
            </a:r>
            <a:r>
              <a:rPr b="0" lang="de-DE" sz="32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2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52" name="AutoShape 6"/>
          <p:cNvSpPr/>
          <p:nvPr/>
        </p:nvSpPr>
        <p:spPr>
          <a:xfrm>
            <a:off x="7610400" y="2295360"/>
            <a:ext cx="1279440" cy="609840"/>
          </a:xfrm>
          <a:prstGeom prst="wedgeRoundRectCallout">
            <a:avLst>
              <a:gd name="adj1" fmla="val -144888"/>
              <a:gd name="adj2" fmla="val 102486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Groundplan drawing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3" name="AutoShape 9"/>
          <p:cNvSpPr/>
          <p:nvPr/>
        </p:nvSpPr>
        <p:spPr>
          <a:xfrm>
            <a:off x="314280" y="2460600"/>
            <a:ext cx="1420920" cy="1065240"/>
          </a:xfrm>
          <a:prstGeom prst="wedgeRoundRectCallout">
            <a:avLst>
              <a:gd name="adj1" fmla="val 202023"/>
              <a:gd name="adj2" fmla="val 10606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Tehnical drawing for every Rack and Cabinet in use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4" name="AutoShape 10"/>
          <p:cNvSpPr/>
          <p:nvPr/>
        </p:nvSpPr>
        <p:spPr>
          <a:xfrm>
            <a:off x="7037280" y="6078600"/>
            <a:ext cx="1146240" cy="290520"/>
          </a:xfrm>
          <a:prstGeom prst="wedgeRoundRectCallout">
            <a:avLst>
              <a:gd name="adj1" fmla="val -162967"/>
              <a:gd name="adj2" fmla="val -121245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Footer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5" name="AutoShape 10"/>
          <p:cNvSpPr/>
          <p:nvPr/>
        </p:nvSpPr>
        <p:spPr>
          <a:xfrm>
            <a:off x="450720" y="4371840"/>
            <a:ext cx="1146240" cy="492120"/>
          </a:xfrm>
          <a:prstGeom prst="wedgeRoundRectCallout">
            <a:avLst>
              <a:gd name="adj1" fmla="val 89078"/>
              <a:gd name="adj2" fmla="val -182171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Dimensions shown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nodeType="clickEffect" fill="hold">
                      <p:stCondLst>
                        <p:cond delay="indefinite"/>
                      </p:stCondLst>
                      <p:childTnLst>
                        <p:par>
                          <p:cTn id="1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nodeType="clickEffect" fill="hold">
                      <p:stCondLst>
                        <p:cond delay="indefinite"/>
                      </p:stCondLst>
                      <p:childTnLst>
                        <p:par>
                          <p:cTn id="1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nodeType="clickEffect" fill="hold">
                      <p:stCondLst>
                        <p:cond delay="indefinite"/>
                      </p:stCondLst>
                      <p:childTnLst>
                        <p:par>
                          <p:cTn id="1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3" descr=""/>
          <p:cNvPicPr/>
          <p:nvPr/>
        </p:nvPicPr>
        <p:blipFill>
          <a:blip r:embed="rId1"/>
          <a:stretch/>
        </p:blipFill>
        <p:spPr>
          <a:xfrm>
            <a:off x="2508120" y="2408400"/>
            <a:ext cx="4687920" cy="3414600"/>
          </a:xfrm>
          <a:prstGeom prst="rect">
            <a:avLst/>
          </a:prstGeom>
          <a:ln w="0">
            <a:noFill/>
          </a:ln>
        </p:spPr>
      </p:pic>
      <p:sp>
        <p:nvSpPr>
          <p:cNvPr id="157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FB49C2-7164-4416-B29A-24A541CE7F05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 Sizing Wizard, Battery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59" name="AutoShape 10"/>
          <p:cNvSpPr/>
          <p:nvPr/>
        </p:nvSpPr>
        <p:spPr>
          <a:xfrm>
            <a:off x="660240" y="2502000"/>
            <a:ext cx="1221120" cy="609480"/>
          </a:xfrm>
          <a:prstGeom prst="wedgeRoundRectCallout">
            <a:avLst>
              <a:gd name="adj1" fmla="val 151236"/>
              <a:gd name="adj2" fmla="val 13513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Permanent instruction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0" name="AutoShape 11"/>
          <p:cNvSpPr/>
          <p:nvPr/>
        </p:nvSpPr>
        <p:spPr>
          <a:xfrm>
            <a:off x="798480" y="3637080"/>
            <a:ext cx="1279440" cy="609480"/>
          </a:xfrm>
          <a:prstGeom prst="wedgeRoundRectCallout">
            <a:avLst>
              <a:gd name="adj1" fmla="val 105666"/>
              <a:gd name="adj2" fmla="val 7726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Clear orientation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1" name="AutoShape 12"/>
          <p:cNvSpPr/>
          <p:nvPr/>
        </p:nvSpPr>
        <p:spPr>
          <a:xfrm>
            <a:off x="728640" y="4444920"/>
            <a:ext cx="1498680" cy="1278000"/>
          </a:xfrm>
          <a:prstGeom prst="wedgeRoundRectCallout">
            <a:avLst>
              <a:gd name="adj1" fmla="val 188759"/>
              <a:gd name="adj2" fmla="val -105361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Filter for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Battery type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Elektrode type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Life time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Ventilation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2" name="AutoShape 13"/>
          <p:cNvSpPr/>
          <p:nvPr/>
        </p:nvSpPr>
        <p:spPr>
          <a:xfrm>
            <a:off x="7461360" y="2564640"/>
            <a:ext cx="1411920" cy="752400"/>
          </a:xfrm>
          <a:prstGeom prst="wedgeRoundRectCallout">
            <a:avLst>
              <a:gd name="adj1" fmla="val -174925"/>
              <a:gd name="adj2" fmla="val 59324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Select  database (e.g. manufacturer)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3" name="AutoShape 15"/>
          <p:cNvSpPr/>
          <p:nvPr/>
        </p:nvSpPr>
        <p:spPr>
          <a:xfrm>
            <a:off x="7478640" y="4397400"/>
            <a:ext cx="1295640" cy="609480"/>
          </a:xfrm>
          <a:prstGeom prst="wedgeRoundRectCallout">
            <a:avLst>
              <a:gd name="adj1" fmla="val -233902"/>
              <a:gd name="adj2" fmla="val -28939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Select Cell Model to store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4" name="AutoShape 13"/>
          <p:cNvSpPr/>
          <p:nvPr/>
        </p:nvSpPr>
        <p:spPr>
          <a:xfrm>
            <a:off x="7505640" y="3648240"/>
            <a:ext cx="1322280" cy="645840"/>
          </a:xfrm>
          <a:prstGeom prst="wedgeRoundRectCallout">
            <a:avLst>
              <a:gd name="adj1" fmla="val -175212"/>
              <a:gd name="adj2" fmla="val -42194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Select  one or more battery types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5" name="AutoShape 15"/>
          <p:cNvSpPr/>
          <p:nvPr/>
        </p:nvSpPr>
        <p:spPr>
          <a:xfrm>
            <a:off x="7478640" y="5092560"/>
            <a:ext cx="1295640" cy="609840"/>
          </a:xfrm>
          <a:prstGeom prst="wedgeRoundRectCallout">
            <a:avLst>
              <a:gd name="adj1" fmla="val -233902"/>
              <a:gd name="adj2" fmla="val -34250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Input number of cells to store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nodeType="clickEffect" fill="hold">
                      <p:stCondLst>
                        <p:cond delay="indefinite"/>
                      </p:stCondLst>
                      <p:childTnLst>
                        <p:par>
                          <p:cTn id="1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nodeType="clickEffect" fill="hold">
                      <p:stCondLst>
                        <p:cond delay="indefinite"/>
                      </p:stCondLst>
                      <p:childTnLst>
                        <p:par>
                          <p:cTn id="1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nodeType="clickEffect" fill="hold">
                      <p:stCondLst>
                        <p:cond delay="indefinite"/>
                      </p:stCondLst>
                      <p:childTnLst>
                        <p:par>
                          <p:cTn id="1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nodeType="clickEffect" fill="hold">
                      <p:stCondLst>
                        <p:cond delay="indefinite"/>
                      </p:stCondLst>
                      <p:childTnLst>
                        <p:par>
                          <p:cTn id="1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nodeType="clickEffect" fill="hold">
                      <p:stCondLst>
                        <p:cond delay="indefinite"/>
                      </p:stCondLst>
                      <p:childTnLst>
                        <p:par>
                          <p:cTn id="1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nodeType="clickEffect" fill="hold">
                      <p:stCondLst>
                        <p:cond delay="indefinite"/>
                      </p:stCondLst>
                      <p:childTnLst>
                        <p:par>
                          <p:cTn id="1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nodeType="clickEffect" fill="hold">
                      <p:stCondLst>
                        <p:cond delay="indefinite"/>
                      </p:stCondLst>
                      <p:childTnLst>
                        <p:par>
                          <p:cTn id="1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9" descr=""/>
          <p:cNvPicPr/>
          <p:nvPr/>
        </p:nvPicPr>
        <p:blipFill>
          <a:blip r:embed="rId1"/>
          <a:stretch/>
        </p:blipFill>
        <p:spPr>
          <a:xfrm>
            <a:off x="2117880" y="2317680"/>
            <a:ext cx="4771800" cy="3476520"/>
          </a:xfrm>
          <a:prstGeom prst="rect">
            <a:avLst/>
          </a:prstGeom>
          <a:ln w="0">
            <a:noFill/>
          </a:ln>
        </p:spPr>
      </p:pic>
      <p:sp>
        <p:nvSpPr>
          <p:cNvPr id="167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7879BD-DB94-49ED-83E6-39B5F63C0B2C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</a:t>
            </a:r>
            <a:br>
              <a:rPr sz="3600"/>
            </a:b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Sizing Wizard, Dimensions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69" name="AutoShape 15"/>
          <p:cNvSpPr/>
          <p:nvPr/>
        </p:nvSpPr>
        <p:spPr>
          <a:xfrm>
            <a:off x="7089840" y="2436840"/>
            <a:ext cx="1757160" cy="476280"/>
          </a:xfrm>
          <a:prstGeom prst="wedgeRoundRectCallout">
            <a:avLst>
              <a:gd name="adj1" fmla="val -129449"/>
              <a:gd name="adj2" fmla="val 143689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Restrict usable space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0" name="AutoShape 15"/>
          <p:cNvSpPr/>
          <p:nvPr/>
        </p:nvSpPr>
        <p:spPr>
          <a:xfrm>
            <a:off x="7089840" y="3573360"/>
            <a:ext cx="1757160" cy="476280"/>
          </a:xfrm>
          <a:prstGeom prst="wedgeRoundRectCallout">
            <a:avLst>
              <a:gd name="adj1" fmla="val -133592"/>
              <a:gd name="adj2" fmla="val 46842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Restrict usable racks and cabinets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1" name="AutoShape 15"/>
          <p:cNvSpPr/>
          <p:nvPr/>
        </p:nvSpPr>
        <p:spPr>
          <a:xfrm>
            <a:off x="7089840" y="4875120"/>
            <a:ext cx="1757160" cy="476280"/>
          </a:xfrm>
          <a:prstGeom prst="wedgeRoundRectCallout">
            <a:avLst>
              <a:gd name="adj1" fmla="val -133592"/>
              <a:gd name="adj2" fmla="val -136662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Restrict cell parameters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3" dur="indefinite" restart="never" nodeType="tmRoot">
          <p:childTnLst>
            <p:seq>
              <p:cTn id="194" dur="indefinite" nodeType="mainSeq">
                <p:childTnLst>
                  <p:par>
                    <p:cTn id="195" nodeType="clickEffect" fill="hold">
                      <p:stCondLst>
                        <p:cond delay="indefinite"/>
                      </p:stCondLst>
                      <p:childTnLst>
                        <p:par>
                          <p:cTn id="1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nodeType="clickEffect" fill="hold">
                      <p:stCondLst>
                        <p:cond delay="indefinite"/>
                      </p:stCondLst>
                      <p:childTnLst>
                        <p:par>
                          <p:cTn id="2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nodeType="clickEffect" fill="hold">
                      <p:stCondLst>
                        <p:cond delay="indefinite"/>
                      </p:stCondLst>
                      <p:childTnLst>
                        <p:par>
                          <p:cTn id="2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2117880" y="2317680"/>
            <a:ext cx="4771800" cy="3476520"/>
          </a:xfrm>
          <a:prstGeom prst="rect">
            <a:avLst/>
          </a:prstGeom>
          <a:ln w="0">
            <a:noFill/>
          </a:ln>
        </p:spPr>
      </p:pic>
      <p:sp>
        <p:nvSpPr>
          <p:cNvPr id="173" name="Foliennummernplatzhalter 5"/>
          <p:cNvSpPr/>
          <p:nvPr/>
        </p:nvSpPr>
        <p:spPr>
          <a:xfrm>
            <a:off x="7238880" y="640080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F99E7C-553D-485C-B0F8-B1A05C8F8E8D}" type="slidenum">
              <a:rPr b="0" lang="de-DE" sz="14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150560" y="617040"/>
            <a:ext cx="779292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AbacusRack:</a:t>
            </a:r>
            <a:br>
              <a:rPr sz="3600"/>
            </a:br>
            <a:r>
              <a:rPr b="0" lang="de-DE" sz="3600" spc="-1" strike="noStrike">
                <a:solidFill>
                  <a:srgbClr val="333399"/>
                </a:solidFill>
                <a:latin typeface="Tahoma"/>
                <a:ea typeface="Times New Roman"/>
              </a:rPr>
              <a:t>Sizing Wizard, Restrictions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600" spc="-1" strike="noStrike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75" name="AutoShape 15"/>
          <p:cNvSpPr/>
          <p:nvPr/>
        </p:nvSpPr>
        <p:spPr>
          <a:xfrm>
            <a:off x="7089840" y="2436840"/>
            <a:ext cx="1757160" cy="476280"/>
          </a:xfrm>
          <a:prstGeom prst="wedgeRoundRectCallout">
            <a:avLst>
              <a:gd name="adj1" fmla="val -118398"/>
              <a:gd name="adj2" fmla="val 116504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Restrict number of Racks or Cabinets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6" name="AutoShape 15"/>
          <p:cNvSpPr/>
          <p:nvPr/>
        </p:nvSpPr>
        <p:spPr>
          <a:xfrm>
            <a:off x="7089840" y="3573360"/>
            <a:ext cx="1757160" cy="476280"/>
          </a:xfrm>
          <a:prstGeom prst="wedgeRoundRectCallout">
            <a:avLst>
              <a:gd name="adj1" fmla="val -129907"/>
              <a:gd name="adj2" fmla="val -33013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Limit unused space 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7" name="AutoShape 15"/>
          <p:cNvSpPr/>
          <p:nvPr/>
        </p:nvSpPr>
        <p:spPr>
          <a:xfrm>
            <a:off x="7089840" y="4875120"/>
            <a:ext cx="1757160" cy="476280"/>
          </a:xfrm>
          <a:prstGeom prst="wedgeRoundRectCallout">
            <a:avLst>
              <a:gd name="adj1" fmla="val -133592"/>
              <a:gd name="adj2" fmla="val -136662"/>
              <a:gd name="adj3" fmla="val 16667"/>
            </a:avLst>
          </a:prstGeom>
          <a:solidFill>
            <a:srgbClr val="0283d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</a:rPr>
              <a:t>Restrict cell posture</a:t>
            </a:r>
            <a:endParaRPr b="0" lang="de-DE" sz="1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nodeType="clickEffect" fill="hold">
                      <p:stCondLst>
                        <p:cond delay="indefinite"/>
                      </p:stCondLst>
                      <p:childTnLst>
                        <p:par>
                          <p:cTn id="2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nodeType="clickEffect" fill="hold">
                      <p:stCondLst>
                        <p:cond delay="indefinite"/>
                      </p:stCondLst>
                      <p:childTnLst>
                        <p:par>
                          <p:cTn id="2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nodeType="clickEffect" fill="hold">
                      <p:stCondLst>
                        <p:cond delay="indefinite"/>
                      </p:stCondLst>
                      <p:childTnLst>
                        <p:par>
                          <p:cTn id="2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2003-06-27T17:42:22Z</dcterms:created>
  <dc:creator>Ralf Pichocki</dc:creator>
  <dc:description/>
  <dc:language>de-DE</dc:language>
  <cp:lastModifiedBy/>
  <dcterms:modified xsi:type="dcterms:W3CDTF">2023-10-24T14:14:07Z</dcterms:modified>
  <cp:revision>289</cp:revision>
  <dc:subject/>
  <dc:title>Objektorientierte Softwareentwicklung</dc:title>
</cp:coreProperties>
</file>