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_rels/notesSlide24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2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8.xml.rels" ContentType="application/vnd.openxmlformats-package.relationships+xml"/>
  <Override PartName="/ppt/notesSlides/_rels/notesSlide4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3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22.xml.rels" ContentType="application/vnd.openxmlformats-package.relationships+xml"/>
  <Override PartName="/ppt/notesSlides/notesSlide29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24.png" ContentType="image/png"/>
  <Override PartName="/ppt/media/image23.png" ContentType="image/png"/>
  <Override PartName="/ppt/media/image22.png" ContentType="image/png"/>
  <Override PartName="/ppt/media/image21.png" ContentType="image/png"/>
  <Override PartName="/ppt/media/image19.png" ContentType="image/png"/>
  <Override PartName="/ppt/media/image20.png" ContentType="image/png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31.png" ContentType="image/png"/>
  <Override PartName="/ppt/media/image29.png" ContentType="image/png"/>
  <Override PartName="/ppt/media/image11.png" ContentType="image/png"/>
  <Override PartName="/ppt/media/image6.png" ContentType="image/png"/>
  <Override PartName="/ppt/media/image36.png" ContentType="image/png"/>
  <Override PartName="/ppt/media/image12.png" ContentType="image/png"/>
  <Override PartName="/ppt/media/image7.png" ContentType="image/png"/>
  <Override PartName="/ppt/media/image37.png" ContentType="image/png"/>
  <Override PartName="/ppt/media/image13.png" ContentType="image/png"/>
  <Override PartName="/ppt/media/image8.png" ContentType="image/png"/>
  <Override PartName="/ppt/media/image38.png" ContentType="image/png"/>
  <Override PartName="/ppt/media/image9.png" ContentType="image/png"/>
  <Override PartName="/ppt/media/image39.png" ContentType="image/png"/>
  <Override PartName="/ppt/media/image30.png" ContentType="image/png"/>
  <Override PartName="/ppt/media/image28.png" ContentType="image/png"/>
  <Override PartName="/ppt/media/image34.png" ContentType="image/png"/>
  <Override PartName="/ppt/media/image4.png" ContentType="image/png"/>
  <Override PartName="/ppt/media/image27.png" ContentType="image/png"/>
  <Override PartName="/ppt/media/image33.png" ContentType="image/png"/>
  <Override PartName="/ppt/media/image3.png" ContentType="image/png"/>
  <Override PartName="/ppt/media/image26.png" ContentType="image/png"/>
  <Override PartName="/ppt/media/image32.png" ContentType="image/png"/>
  <Override PartName="/ppt/media/image2.png" ContentType="image/png"/>
  <Override PartName="/ppt/media/image25.png" ContentType="image/png"/>
  <Override PartName="/ppt/media/image1.jpeg" ContentType="image/jpeg"/>
  <Override PartName="/ppt/media/image10.png" ContentType="image/png"/>
  <Override PartName="/ppt/media/image5.png" ContentType="image/png"/>
  <Override PartName="/ppt/media/image35.png" ContentType="image/png"/>
  <Override PartName="/ppt/media/image14.png" ContentType="image/png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_rels/slide24.xml.rels" ContentType="application/vnd.openxmlformats-package.relationships+xml"/>
  <Override PartName="/ppt/slides/_rels/slide15.xml.rels" ContentType="application/vnd.openxmlformats-package.relationships+xml"/>
  <Override PartName="/ppt/slides/_rels/slide31.xml.rels" ContentType="application/vnd.openxmlformats-package.relationships+xml"/>
  <Override PartName="/ppt/slides/_rels/slide16.xml.rels" ContentType="application/vnd.openxmlformats-package.relationships+xml"/>
  <Override PartName="/ppt/slides/_rels/slide32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21.xml.rels" ContentType="application/vnd.openxmlformats-package.relationships+xml"/>
  <Override PartName="/ppt/slides/_rels/slide8.xml.rels" ContentType="application/vnd.openxmlformats-package.relationships+xml"/>
  <Override PartName="/ppt/slides/_rels/slide27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26.xml.rels" ContentType="application/vnd.openxmlformats-package.relationships+xml"/>
  <Override PartName="/ppt/slides/_rels/slide17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28.xml.rels" ContentType="application/vnd.openxmlformats-package.relationships+xml"/>
  <Override PartName="/ppt/slides/_rels/slide22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14.xml.rels" ContentType="application/vnd.openxmlformats-package.relationships+xml"/>
  <Override PartName="/ppt/slides/_rels/slide23.xml.rels" ContentType="application/vnd.openxmlformats-package.relationships+xml"/>
  <Override PartName="/ppt/slides/slide30.xml" ContentType="application/vnd.openxmlformats-officedocument.presentationml.slide+xml"/>
  <Override PartName="/ppt/slides/slide5.xml" ContentType="application/vnd.openxmlformats-officedocument.presentationml.slide+xml"/>
  <Override PartName="/ppt/slides/slide31.xml" ContentType="application/vnd.openxmlformats-officedocument.presentationml.slide+xml"/>
  <Override PartName="/ppt/slides/slide6.xml" ContentType="application/vnd.openxmlformats-officedocument.presentationml.slide+xml"/>
  <Override PartName="/ppt/slides/slide3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174" name="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rect l="l" t="t" r="r" b="b"/>
            <a:pathLst>
              <a:path w="21600" h="28800">
                <a:moveTo>
                  <a:pt x="5" y="0"/>
                </a:moveTo>
                <a:arcTo wR="5" hR="5" stAng="16200000" swAng="-5400000"/>
                <a:lnTo>
                  <a:pt x="0" y="28795"/>
                </a:lnTo>
                <a:arcTo wR="5" hR="7195" stAng="10800000" swAng="5400000"/>
                <a:lnTo>
                  <a:pt x="21595" y="21600"/>
                </a:lnTo>
                <a:arcTo wR="5" hR="7195" stAng="16200000" swAng="5400000"/>
                <a:lnTo>
                  <a:pt x="21600" y="5"/>
                </a:lnTo>
                <a:arcTo wR="5" hR="5" stAng="0" swAng="-5400000"/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"/>
          <p:cNvSpPr/>
          <p:nvPr/>
        </p:nvSpPr>
        <p:spPr>
          <a:xfrm>
            <a:off x="0" y="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"/>
          <p:cNvSpPr/>
          <p:nvPr/>
        </p:nvSpPr>
        <p:spPr>
          <a:xfrm>
            <a:off x="3884760" y="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PlaceHolder 1"/>
          <p:cNvSpPr>
            <a:spLocks noGrp="1"/>
          </p:cNvSpPr>
          <p:nvPr>
            <p:ph type="sldImg"/>
          </p:nvPr>
        </p:nvSpPr>
        <p:spPr>
          <a:xfrm>
            <a:off x="1143000" y="685440"/>
            <a:ext cx="4570560" cy="34275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Calibri"/>
              </a:rPr>
              <a:t>Folie mittels Klicken verschieben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r>
              <a:rPr b="0" lang="de-DE" sz="1200" spc="-1" strike="noStrike">
                <a:solidFill>
                  <a:srgbClr val="000000"/>
                </a:solidFill>
                <a:latin typeface="Times New Roman"/>
              </a:rPr>
              <a:t>Format der Notizen mittels Klicken bearbeiten</a:t>
            </a:r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9" name=""/>
          <p:cNvSpPr/>
          <p:nvPr/>
        </p:nvSpPr>
        <p:spPr>
          <a:xfrm>
            <a:off x="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PlaceHolder 3"/>
          <p:cNvSpPr>
            <a:spLocks noGrp="1"/>
          </p:cNvSpPr>
          <p:nvPr>
            <p:ph type="sldNum" idx="4"/>
          </p:nvPr>
        </p:nvSpPr>
        <p:spPr>
          <a:xfrm>
            <a:off x="3884760" y="8685000"/>
            <a:ext cx="2970000" cy="45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marL="216000" indent="-216000"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  <a:defRPr b="0" lang="de-DE" sz="1200" spc="-1" strike="noStrike">
                <a:latin typeface="Times New Roman"/>
                <a:ea typeface="DejaVu Sans"/>
              </a:defRPr>
            </a:lvl1pPr>
          </a:lstStyle>
          <a:p>
            <a:pPr marL="216000" indent="-216000"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FB62D25D-6763-407A-8191-239AC59348F1}" type="slidenum">
              <a:rPr b="0" lang="de-DE" sz="1200" spc="-1" strike="noStrike">
                <a:latin typeface="Times New Roman"/>
                <a:ea typeface="DejaVu Sans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110BC8A6-AE56-4B69-934B-E229195ABB1F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4B1A4075-D1BD-4B13-99B6-3BCE356ED533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8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76C58C1C-8C40-41FF-9C72-9C58B1AC64B4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8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7E9CFB3B-6F4A-4382-B26B-1DCBAAA5FDB4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8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5D20C0CD-07D5-4DEB-8AC9-C79B5D9799B6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9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681761F0-AB1A-4489-919D-2E76766AE7C4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9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F0EABD4E-FBB8-445A-94AE-92A968656EDA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9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31C22A5E-BF1C-4DCA-B385-6B73A585B63A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40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23F3294A-920F-448F-B75D-529FE9220CE6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40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E7020322-346C-4EB6-9712-BB666D908679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40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DEAD93A2-FC0A-4CD0-9B3D-0922B36E635B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40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FE5EFEF3-A2C1-4FB1-95F9-9EA8BA7B864B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430E3373-F039-4640-8A31-87DAE48D4DE8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41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A1AEB5DE-E8AB-46C7-B95E-7E89E022DF3B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41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F293401B-9C9D-4B48-9062-B2E46644F6C1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41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AB3F65AB-9284-41C8-9473-1F2651D829A8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42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9C6C0F31-1139-4297-B640-9A4D02AF61E4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42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3E47C2E4-E923-49BC-962E-36243E51064B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42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65305356-8437-4228-AFC6-FCB3CAD37A8B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43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087DCF08-CFC2-4E0F-93FE-7CE333CBB983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43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2FF83AF5-E9B5-4924-87CC-918E7F1B6C2E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43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DA7EDD02-3D9A-448F-A902-8A901DE6F66F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43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08ECF15A-1EAA-4E04-B05E-7E5B6C1EAD4C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6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6BD2F139-4751-4D16-A6BC-1EFE5225E3E5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44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5939B1D5-99F4-47ED-A52C-FFBAC2186937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44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82AC49C9-FB01-4860-8A86-8DC3AA938A3D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44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EC7F5E4E-8BA9-4A1E-9C0F-84ED23217CC8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6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D463EDC5-4986-410E-8C78-E411247E2D1D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6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58A0C93B-B43F-4926-81CF-C2A28E4F12C3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7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CB617DFD-1534-4E01-A8D9-8330C99CFE2E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7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C50E1335-DA62-4074-AB6A-5E593DC04239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7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58FDD3D6-68A7-4856-AED7-D8788AC48FCC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37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8665CF5-32BF-4F1B-B155-C9AAE15EFFD3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16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457200" y="3963600"/>
            <a:ext cx="822816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F0AAFFF-2980-4B05-A1B0-6C79F7B59A52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4673520" y="16002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457200" y="39636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4673520" y="39636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5258448-29A9-49CD-8514-990ECDEFA5FB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24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3239280" y="1600200"/>
            <a:ext cx="264924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/>
          </p:nvPr>
        </p:nvSpPr>
        <p:spPr>
          <a:xfrm>
            <a:off x="6021360" y="1600200"/>
            <a:ext cx="264924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/>
          </p:nvPr>
        </p:nvSpPr>
        <p:spPr>
          <a:xfrm>
            <a:off x="457200" y="3963600"/>
            <a:ext cx="264924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/>
          </p:nvPr>
        </p:nvSpPr>
        <p:spPr>
          <a:xfrm>
            <a:off x="3239280" y="3963600"/>
            <a:ext cx="264924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/>
          </p:nvPr>
        </p:nvSpPr>
        <p:spPr>
          <a:xfrm>
            <a:off x="6021360" y="3963600"/>
            <a:ext cx="264924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AAFAD2E-1A02-4C85-BA78-C4D7F6A13B0A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C7591B7-7335-46A9-BBF8-9493F12048FC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343080" indent="-343080" algn="ctr">
              <a:spcBef>
                <a:spcPts val="799"/>
              </a:spcBef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664631D-4F1B-48F7-A7BE-B1039ABB4617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E9BF1DF-10A5-4EA8-A563-1B9F80585609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080" cy="4524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4673520" y="1600200"/>
            <a:ext cx="4015080" cy="4524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6199C8D-FB38-43FE-9CB9-BCAF5C8C2845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68E2AB0-456F-4565-8AD5-1106E5AC2FF6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8160" cy="529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343080" indent="-343080" algn="ctr">
              <a:spcBef>
                <a:spcPts val="799"/>
              </a:spcBef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BB19DF3-3520-4EAE-B711-EEAC98AD93B9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4673520" y="1600200"/>
            <a:ext cx="4015080" cy="4524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/>
          </p:nvPr>
        </p:nvSpPr>
        <p:spPr>
          <a:xfrm>
            <a:off x="457200" y="39636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9AB62CE-ED2B-4B36-8149-B4F8D0A96445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343080" indent="-343080" algn="ctr">
              <a:spcBef>
                <a:spcPts val="799"/>
              </a:spcBef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572F463-8106-488C-AB0D-D33EA151FB6D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080" cy="4524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4673520" y="16002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/>
          </p:nvPr>
        </p:nvSpPr>
        <p:spPr>
          <a:xfrm>
            <a:off x="4673520" y="39636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24C79D3-8278-41F3-906D-0394632442D8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/>
          </p:nvPr>
        </p:nvSpPr>
        <p:spPr>
          <a:xfrm>
            <a:off x="4673520" y="16002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/>
          </p:nvPr>
        </p:nvSpPr>
        <p:spPr>
          <a:xfrm>
            <a:off x="457200" y="3963600"/>
            <a:ext cx="822816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E6604DB-675D-4770-8817-ACFFF90C1DEE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16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457200" y="3963600"/>
            <a:ext cx="822816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451DF25-A95D-4055-97F8-E71E3C9708D7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3520" y="16002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57200" y="39636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5"/>
          <p:cNvSpPr>
            <a:spLocks noGrp="1"/>
          </p:cNvSpPr>
          <p:nvPr>
            <p:ph/>
          </p:nvPr>
        </p:nvSpPr>
        <p:spPr>
          <a:xfrm>
            <a:off x="4673520" y="39636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4F07D3B-DA76-4C25-97C3-1EA68CA950A1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24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3239280" y="1600200"/>
            <a:ext cx="264924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6021360" y="1600200"/>
            <a:ext cx="264924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/>
          </p:nvPr>
        </p:nvSpPr>
        <p:spPr>
          <a:xfrm>
            <a:off x="457200" y="3963600"/>
            <a:ext cx="264924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6"/>
          <p:cNvSpPr>
            <a:spLocks noGrp="1"/>
          </p:cNvSpPr>
          <p:nvPr>
            <p:ph/>
          </p:nvPr>
        </p:nvSpPr>
        <p:spPr>
          <a:xfrm>
            <a:off x="3239280" y="3963600"/>
            <a:ext cx="264924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7"/>
          <p:cNvSpPr>
            <a:spLocks noGrp="1"/>
          </p:cNvSpPr>
          <p:nvPr>
            <p:ph/>
          </p:nvPr>
        </p:nvSpPr>
        <p:spPr>
          <a:xfrm>
            <a:off x="6021360" y="3963600"/>
            <a:ext cx="264924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20E163E-CD1A-43EA-A1B1-FA281C5396D6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5C19D6-1D05-4CCE-B47C-3264E8B75A10}" type="slidenum">
              <a:t>&lt;#&gt;</a:t>
            </a:fld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343080" indent="-343080" algn="ctr">
              <a:spcBef>
                <a:spcPts val="799"/>
              </a:spcBef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8D8366-0EF6-4D2A-BF66-AFA49F8132E2}" type="slidenum">
              <a:t>&lt;#&gt;</a:t>
            </a:fld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4316B5-F34E-49D0-9AF7-8E863828F053}" type="slidenum">
              <a:t>&lt;#&gt;</a:t>
            </a:fld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080" cy="4524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4673520" y="1600200"/>
            <a:ext cx="4015080" cy="4524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3CD403-2910-4187-B68D-09ECD53076C1}" type="slidenum">
              <a:t>&lt;#&gt;</a:t>
            </a:fld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1A5704-21B4-460E-8A7E-4557D683ACB5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B5A4B61-7F9D-4196-B240-FAB05EE220AB}" type="slidenum">
              <a:t>&lt;#&gt;</a:t>
            </a:fld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8160" cy="529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343080" indent="-343080" algn="ctr">
              <a:spcBef>
                <a:spcPts val="799"/>
              </a:spcBef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877FC5-E809-45BD-9C95-5CB97C0E2459}" type="slidenum">
              <a:t>&lt;#&gt;</a:t>
            </a:fld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4673520" y="1600200"/>
            <a:ext cx="4015080" cy="4524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457200" y="39636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ED0B21-4D0B-48D7-B6B9-23F298A6DC41}" type="slidenum">
              <a:t>&lt;#&gt;</a:t>
            </a:fld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080" cy="4524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4673520" y="16002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/>
          </p:nvPr>
        </p:nvSpPr>
        <p:spPr>
          <a:xfrm>
            <a:off x="4673520" y="39636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7EE0E9-930A-43C8-9742-5F0A593E9A54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/>
          </p:nvPr>
        </p:nvSpPr>
        <p:spPr>
          <a:xfrm>
            <a:off x="4673520" y="16002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/>
          </p:nvPr>
        </p:nvSpPr>
        <p:spPr>
          <a:xfrm>
            <a:off x="457200" y="3963600"/>
            <a:ext cx="822816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BFF0D2-EEEE-42BE-A36B-867B2E84D60C}" type="slidenum">
              <a:t>&lt;#&gt;</a:t>
            </a:fld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16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457200" y="3963600"/>
            <a:ext cx="822816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47532F-73F2-4B29-AE8B-D03C95AEC747}" type="slidenum">
              <a:t>&lt;#&gt;</a:t>
            </a:fld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673520" y="16002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457200" y="39636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4673520" y="39636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9CFB99-267B-4C0F-8367-1C84C255F722}" type="slidenum">
              <a:t>&lt;#&gt;</a:t>
            </a:fld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24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/>
          </p:nvPr>
        </p:nvSpPr>
        <p:spPr>
          <a:xfrm>
            <a:off x="3239280" y="1600200"/>
            <a:ext cx="264924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/>
          </p:nvPr>
        </p:nvSpPr>
        <p:spPr>
          <a:xfrm>
            <a:off x="6021360" y="1600200"/>
            <a:ext cx="264924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PlaceHolder 5"/>
          <p:cNvSpPr>
            <a:spLocks noGrp="1"/>
          </p:cNvSpPr>
          <p:nvPr>
            <p:ph/>
          </p:nvPr>
        </p:nvSpPr>
        <p:spPr>
          <a:xfrm>
            <a:off x="457200" y="3963600"/>
            <a:ext cx="264924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PlaceHolder 6"/>
          <p:cNvSpPr>
            <a:spLocks noGrp="1"/>
          </p:cNvSpPr>
          <p:nvPr>
            <p:ph/>
          </p:nvPr>
        </p:nvSpPr>
        <p:spPr>
          <a:xfrm>
            <a:off x="3239280" y="3963600"/>
            <a:ext cx="264924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2" name="PlaceHolder 7"/>
          <p:cNvSpPr>
            <a:spLocks noGrp="1"/>
          </p:cNvSpPr>
          <p:nvPr>
            <p:ph/>
          </p:nvPr>
        </p:nvSpPr>
        <p:spPr>
          <a:xfrm>
            <a:off x="6021360" y="3963600"/>
            <a:ext cx="264924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6F6F6D-A539-4EB4-B8D2-06F82DBF45CB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080" cy="4524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3520" y="1600200"/>
            <a:ext cx="4015080" cy="4524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AA6145E-0D4D-442E-BF01-FC0B1401526D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D87DC0F-38EC-4F74-8AF1-F6CAD5390617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8160" cy="529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343080" indent="-343080" algn="ctr">
              <a:spcBef>
                <a:spcPts val="799"/>
              </a:spcBef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99F6769-19C7-4A81-ABBD-AA05A926C4D2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3520" y="1600200"/>
            <a:ext cx="4015080" cy="4524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39636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F2852F3-5C1D-4F78-B5BA-5B75846692B7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080" cy="4524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3520" y="16002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673520" y="39636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32E718F-F559-4F57-9DA2-04DBCF9B864A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673520" y="1600200"/>
            <a:ext cx="401508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7200" y="3963600"/>
            <a:ext cx="8228160" cy="21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7E784E7-857B-49E0-9752-F7D3C57E7161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160" cy="1141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Calibri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8000"/>
          </a:bodyPr>
          <a:p>
            <a:pPr marL="343080" indent="-343080">
              <a:spcBef>
                <a:spcPts val="799"/>
              </a:spcBef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1"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3"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4"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5"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6"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"/>
          <p:cNvSpPr/>
          <p:nvPr/>
        </p:nvSpPr>
        <p:spPr>
          <a:xfrm>
            <a:off x="457200" y="6356520"/>
            <a:ext cx="213372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>
          <a:xfrm>
            <a:off x="6552720" y="6356160"/>
            <a:ext cx="21322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  <a:defRPr b="0" lang="de-DE" sz="1200" spc="-1" strike="noStrike">
                <a:solidFill>
                  <a:srgbClr val="898989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1DD42B14-3D08-4064-BDA3-52B45BDC42E9}" type="slidenum">
              <a:rPr b="0" lang="de-DE" sz="1200" spc="-1" strike="noStrike">
                <a:solidFill>
                  <a:srgbClr val="898989"/>
                </a:solidFill>
                <a:latin typeface="Times New Roman"/>
                <a:ea typeface="DejaVu Sans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grpSp>
        <p:nvGrpSpPr>
          <p:cNvPr id="5" name=""/>
          <p:cNvGrpSpPr/>
          <p:nvPr/>
        </p:nvGrpSpPr>
        <p:grpSpPr>
          <a:xfrm>
            <a:off x="0" y="2438280"/>
            <a:ext cx="9007560" cy="1051200"/>
            <a:chOff x="0" y="2438280"/>
            <a:chExt cx="9007560" cy="1051200"/>
          </a:xfrm>
        </p:grpSpPr>
        <p:grpSp>
          <p:nvGrpSpPr>
            <p:cNvPr id="6" name=""/>
            <p:cNvGrpSpPr/>
            <p:nvPr/>
          </p:nvGrpSpPr>
          <p:grpSpPr>
            <a:xfrm>
              <a:off x="293760" y="2546280"/>
              <a:ext cx="711000" cy="473040"/>
              <a:chOff x="293760" y="2546280"/>
              <a:chExt cx="711000" cy="473040"/>
            </a:xfrm>
          </p:grpSpPr>
          <p:sp>
            <p:nvSpPr>
              <p:cNvPr id="7" name=""/>
              <p:cNvSpPr/>
              <p:nvPr/>
            </p:nvSpPr>
            <p:spPr>
              <a:xfrm>
                <a:off x="293760" y="2546280"/>
                <a:ext cx="436320" cy="473040"/>
              </a:xfrm>
              <a:prstGeom prst="rect">
                <a:avLst/>
              </a:prstGeom>
              <a:solidFill>
                <a:srgbClr val="80008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" name=""/>
              <p:cNvSpPr/>
              <p:nvPr/>
            </p:nvSpPr>
            <p:spPr>
              <a:xfrm>
                <a:off x="677880" y="2546280"/>
                <a:ext cx="326880" cy="473040"/>
              </a:xfrm>
              <a:prstGeom prst="rect">
                <a:avLst/>
              </a:prstGeom>
              <a:gradFill rotWithShape="0">
                <a:gsLst>
                  <a:gs pos="0">
                    <a:srgbClr val="800080"/>
                  </a:gs>
                  <a:gs pos="100000">
                    <a:srgbClr val="ffffff"/>
                  </a:gs>
                </a:gsLst>
                <a:lin ang="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9" name=""/>
            <p:cNvGrpSpPr/>
            <p:nvPr/>
          </p:nvGrpSpPr>
          <p:grpSpPr>
            <a:xfrm>
              <a:off x="417600" y="2968560"/>
              <a:ext cx="738000" cy="473040"/>
              <a:chOff x="417600" y="2968560"/>
              <a:chExt cx="738000" cy="473040"/>
            </a:xfrm>
          </p:grpSpPr>
          <p:sp>
            <p:nvSpPr>
              <p:cNvPr id="10" name=""/>
              <p:cNvSpPr/>
              <p:nvPr/>
            </p:nvSpPr>
            <p:spPr>
              <a:xfrm>
                <a:off x="417600" y="2968560"/>
                <a:ext cx="420480" cy="473040"/>
              </a:xfrm>
              <a:prstGeom prst="rect">
                <a:avLst/>
              </a:prstGeom>
              <a:solidFill>
                <a:srgbClr val="c0504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" name=""/>
              <p:cNvSpPr/>
              <p:nvPr/>
            </p:nvSpPr>
            <p:spPr>
              <a:xfrm>
                <a:off x="787320" y="2968560"/>
                <a:ext cx="368280" cy="473040"/>
              </a:xfrm>
              <a:prstGeom prst="rect">
                <a:avLst/>
              </a:prstGeom>
              <a:gradFill rotWithShape="0">
                <a:gsLst>
                  <a:gs pos="0">
                    <a:srgbClr val="c0504d"/>
                  </a:gs>
                  <a:gs pos="100000">
                    <a:srgbClr val="ffffff"/>
                  </a:gs>
                </a:gsLst>
                <a:lin ang="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2" name=""/>
            <p:cNvSpPr/>
            <p:nvPr/>
          </p:nvSpPr>
          <p:spPr>
            <a:xfrm>
              <a:off x="0" y="2895480"/>
              <a:ext cx="558720" cy="4208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"/>
            <p:cNvSpPr/>
            <p:nvPr/>
          </p:nvSpPr>
          <p:spPr>
            <a:xfrm>
              <a:off x="635040" y="2438280"/>
              <a:ext cx="30240" cy="1051200"/>
            </a:xfrm>
            <a:prstGeom prst="rect">
              <a:avLst/>
            </a:prstGeom>
            <a:solidFill>
              <a:srgbClr val="eeece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" name=""/>
            <p:cNvSpPr/>
            <p:nvPr/>
          </p:nvSpPr>
          <p:spPr>
            <a:xfrm flipV="1">
              <a:off x="316080" y="3260520"/>
              <a:ext cx="8691480" cy="54000"/>
            </a:xfrm>
            <a:prstGeom prst="rect">
              <a:avLst/>
            </a:pr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"/>
          <p:cNvGrpSpPr/>
          <p:nvPr/>
        </p:nvGrpSpPr>
        <p:grpSpPr>
          <a:xfrm>
            <a:off x="0" y="2438280"/>
            <a:ext cx="9007560" cy="1051200"/>
            <a:chOff x="0" y="2438280"/>
            <a:chExt cx="9007560" cy="1051200"/>
          </a:xfrm>
        </p:grpSpPr>
        <p:grpSp>
          <p:nvGrpSpPr>
            <p:cNvPr id="52" name=""/>
            <p:cNvGrpSpPr/>
            <p:nvPr/>
          </p:nvGrpSpPr>
          <p:grpSpPr>
            <a:xfrm>
              <a:off x="293760" y="2546280"/>
              <a:ext cx="711000" cy="473040"/>
              <a:chOff x="293760" y="2546280"/>
              <a:chExt cx="711000" cy="473040"/>
            </a:xfrm>
          </p:grpSpPr>
          <p:sp>
            <p:nvSpPr>
              <p:cNvPr id="53" name=""/>
              <p:cNvSpPr/>
              <p:nvPr/>
            </p:nvSpPr>
            <p:spPr>
              <a:xfrm>
                <a:off x="293760" y="2546280"/>
                <a:ext cx="436320" cy="473040"/>
              </a:xfrm>
              <a:prstGeom prst="rect">
                <a:avLst/>
              </a:prstGeom>
              <a:solidFill>
                <a:srgbClr val="80008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4" name=""/>
              <p:cNvSpPr/>
              <p:nvPr/>
            </p:nvSpPr>
            <p:spPr>
              <a:xfrm>
                <a:off x="677880" y="2546280"/>
                <a:ext cx="326880" cy="473040"/>
              </a:xfrm>
              <a:prstGeom prst="rect">
                <a:avLst/>
              </a:prstGeom>
              <a:gradFill rotWithShape="0">
                <a:gsLst>
                  <a:gs pos="0">
                    <a:srgbClr val="800080"/>
                  </a:gs>
                  <a:gs pos="100000">
                    <a:srgbClr val="ffffff"/>
                  </a:gs>
                </a:gsLst>
                <a:lin ang="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55" name=""/>
            <p:cNvGrpSpPr/>
            <p:nvPr/>
          </p:nvGrpSpPr>
          <p:grpSpPr>
            <a:xfrm>
              <a:off x="417600" y="2968560"/>
              <a:ext cx="738000" cy="473040"/>
              <a:chOff x="417600" y="2968560"/>
              <a:chExt cx="738000" cy="473040"/>
            </a:xfrm>
          </p:grpSpPr>
          <p:sp>
            <p:nvSpPr>
              <p:cNvPr id="56" name=""/>
              <p:cNvSpPr/>
              <p:nvPr/>
            </p:nvSpPr>
            <p:spPr>
              <a:xfrm>
                <a:off x="417600" y="2968560"/>
                <a:ext cx="420480" cy="473040"/>
              </a:xfrm>
              <a:prstGeom prst="rect">
                <a:avLst/>
              </a:prstGeom>
              <a:solidFill>
                <a:srgbClr val="c0504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7" name=""/>
              <p:cNvSpPr/>
              <p:nvPr/>
            </p:nvSpPr>
            <p:spPr>
              <a:xfrm>
                <a:off x="787320" y="2968560"/>
                <a:ext cx="368280" cy="473040"/>
              </a:xfrm>
              <a:prstGeom prst="rect">
                <a:avLst/>
              </a:prstGeom>
              <a:gradFill rotWithShape="0">
                <a:gsLst>
                  <a:gs pos="0">
                    <a:srgbClr val="c0504d"/>
                  </a:gs>
                  <a:gs pos="100000">
                    <a:srgbClr val="ffffff"/>
                  </a:gs>
                </a:gsLst>
                <a:lin ang="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58" name=""/>
            <p:cNvSpPr/>
            <p:nvPr/>
          </p:nvSpPr>
          <p:spPr>
            <a:xfrm>
              <a:off x="0" y="2895480"/>
              <a:ext cx="558720" cy="4208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" name=""/>
            <p:cNvSpPr/>
            <p:nvPr/>
          </p:nvSpPr>
          <p:spPr>
            <a:xfrm>
              <a:off x="635040" y="2438280"/>
              <a:ext cx="30240" cy="1051200"/>
            </a:xfrm>
            <a:prstGeom prst="rect">
              <a:avLst/>
            </a:prstGeom>
            <a:solidFill>
              <a:srgbClr val="eeece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"/>
            <p:cNvSpPr/>
            <p:nvPr/>
          </p:nvSpPr>
          <p:spPr>
            <a:xfrm flipV="1">
              <a:off x="316080" y="3260520"/>
              <a:ext cx="8691480" cy="54000"/>
            </a:xfrm>
            <a:prstGeom prst="rect">
              <a:avLst/>
            </a:pr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61" name=""/>
          <p:cNvGrpSpPr/>
          <p:nvPr/>
        </p:nvGrpSpPr>
        <p:grpSpPr>
          <a:xfrm>
            <a:off x="0" y="2438280"/>
            <a:ext cx="9007560" cy="1051200"/>
            <a:chOff x="0" y="2438280"/>
            <a:chExt cx="9007560" cy="1051200"/>
          </a:xfrm>
        </p:grpSpPr>
        <p:grpSp>
          <p:nvGrpSpPr>
            <p:cNvPr id="62" name=""/>
            <p:cNvGrpSpPr/>
            <p:nvPr/>
          </p:nvGrpSpPr>
          <p:grpSpPr>
            <a:xfrm>
              <a:off x="293760" y="2546280"/>
              <a:ext cx="711000" cy="473040"/>
              <a:chOff x="293760" y="2546280"/>
              <a:chExt cx="711000" cy="473040"/>
            </a:xfrm>
          </p:grpSpPr>
          <p:sp>
            <p:nvSpPr>
              <p:cNvPr id="63" name=""/>
              <p:cNvSpPr/>
              <p:nvPr/>
            </p:nvSpPr>
            <p:spPr>
              <a:xfrm>
                <a:off x="293760" y="2546280"/>
                <a:ext cx="436320" cy="473040"/>
              </a:xfrm>
              <a:prstGeom prst="rect">
                <a:avLst/>
              </a:prstGeom>
              <a:solidFill>
                <a:srgbClr val="80008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4" name=""/>
              <p:cNvSpPr/>
              <p:nvPr/>
            </p:nvSpPr>
            <p:spPr>
              <a:xfrm>
                <a:off x="677880" y="2546280"/>
                <a:ext cx="326880" cy="473040"/>
              </a:xfrm>
              <a:prstGeom prst="rect">
                <a:avLst/>
              </a:prstGeom>
              <a:gradFill rotWithShape="0">
                <a:gsLst>
                  <a:gs pos="0">
                    <a:srgbClr val="800080"/>
                  </a:gs>
                  <a:gs pos="100000">
                    <a:srgbClr val="ffffff"/>
                  </a:gs>
                </a:gsLst>
                <a:lin ang="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65" name=""/>
            <p:cNvGrpSpPr/>
            <p:nvPr/>
          </p:nvGrpSpPr>
          <p:grpSpPr>
            <a:xfrm>
              <a:off x="417600" y="2968560"/>
              <a:ext cx="738000" cy="473040"/>
              <a:chOff x="417600" y="2968560"/>
              <a:chExt cx="738000" cy="473040"/>
            </a:xfrm>
          </p:grpSpPr>
          <p:sp>
            <p:nvSpPr>
              <p:cNvPr id="66" name=""/>
              <p:cNvSpPr/>
              <p:nvPr/>
            </p:nvSpPr>
            <p:spPr>
              <a:xfrm>
                <a:off x="417600" y="2968560"/>
                <a:ext cx="420480" cy="473040"/>
              </a:xfrm>
              <a:prstGeom prst="rect">
                <a:avLst/>
              </a:prstGeom>
              <a:solidFill>
                <a:srgbClr val="c0504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7" name=""/>
              <p:cNvSpPr/>
              <p:nvPr/>
            </p:nvSpPr>
            <p:spPr>
              <a:xfrm>
                <a:off x="787320" y="2968560"/>
                <a:ext cx="368280" cy="473040"/>
              </a:xfrm>
              <a:prstGeom prst="rect">
                <a:avLst/>
              </a:prstGeom>
              <a:gradFill rotWithShape="0">
                <a:gsLst>
                  <a:gs pos="0">
                    <a:srgbClr val="c0504d"/>
                  </a:gs>
                  <a:gs pos="100000">
                    <a:srgbClr val="ffffff"/>
                  </a:gs>
                </a:gsLst>
                <a:lin ang="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68" name=""/>
            <p:cNvSpPr/>
            <p:nvPr/>
          </p:nvSpPr>
          <p:spPr>
            <a:xfrm>
              <a:off x="0" y="2895480"/>
              <a:ext cx="558720" cy="4208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" name=""/>
            <p:cNvSpPr/>
            <p:nvPr/>
          </p:nvSpPr>
          <p:spPr>
            <a:xfrm>
              <a:off x="635040" y="2438280"/>
              <a:ext cx="30240" cy="1051200"/>
            </a:xfrm>
            <a:prstGeom prst="rect">
              <a:avLst/>
            </a:prstGeom>
            <a:solidFill>
              <a:srgbClr val="eeece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" name=""/>
            <p:cNvSpPr/>
            <p:nvPr/>
          </p:nvSpPr>
          <p:spPr>
            <a:xfrm flipV="1">
              <a:off x="316080" y="3260520"/>
              <a:ext cx="8691480" cy="54000"/>
            </a:xfrm>
            <a:prstGeom prst="rect">
              <a:avLst/>
            </a:pr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160" cy="1141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Calibri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8000"/>
          </a:bodyPr>
          <a:p>
            <a:pPr marL="343080" indent="-343080">
              <a:spcBef>
                <a:spcPts val="799"/>
              </a:spcBef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1"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3"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4"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5"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6"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"/>
          <p:cNvSpPr/>
          <p:nvPr/>
        </p:nvSpPr>
        <p:spPr>
          <a:xfrm>
            <a:off x="457200" y="6356520"/>
            <a:ext cx="213372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PlaceHolder 3"/>
          <p:cNvSpPr>
            <a:spLocks noGrp="1"/>
          </p:cNvSpPr>
          <p:nvPr>
            <p:ph type="sldNum" idx="2"/>
          </p:nvPr>
        </p:nvSpPr>
        <p:spPr>
          <a:xfrm>
            <a:off x="6552720" y="6356160"/>
            <a:ext cx="21322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  <a:defRPr b="0" lang="de-DE" sz="1200" spc="-1" strike="noStrike">
                <a:solidFill>
                  <a:srgbClr val="898989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EAD72358-88D1-42F4-8B75-E0B9C5FCD10B}" type="slidenum">
              <a:rPr b="0" lang="de-DE" sz="1200" spc="-1" strike="noStrike">
                <a:solidFill>
                  <a:srgbClr val="898989"/>
                </a:solidFill>
                <a:latin typeface="Times New Roman"/>
                <a:ea typeface="DejaVu Sans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"/>
          <p:cNvGrpSpPr/>
          <p:nvPr/>
        </p:nvGrpSpPr>
        <p:grpSpPr>
          <a:xfrm>
            <a:off x="0" y="2438280"/>
            <a:ext cx="9007560" cy="1051200"/>
            <a:chOff x="0" y="2438280"/>
            <a:chExt cx="9007560" cy="1051200"/>
          </a:xfrm>
        </p:grpSpPr>
        <p:grpSp>
          <p:nvGrpSpPr>
            <p:cNvPr id="113" name=""/>
            <p:cNvGrpSpPr/>
            <p:nvPr/>
          </p:nvGrpSpPr>
          <p:grpSpPr>
            <a:xfrm>
              <a:off x="293760" y="2546280"/>
              <a:ext cx="711000" cy="473040"/>
              <a:chOff x="293760" y="2546280"/>
              <a:chExt cx="711000" cy="473040"/>
            </a:xfrm>
          </p:grpSpPr>
          <p:sp>
            <p:nvSpPr>
              <p:cNvPr id="114" name=""/>
              <p:cNvSpPr/>
              <p:nvPr/>
            </p:nvSpPr>
            <p:spPr>
              <a:xfrm>
                <a:off x="293760" y="2546280"/>
                <a:ext cx="436320" cy="473040"/>
              </a:xfrm>
              <a:prstGeom prst="rect">
                <a:avLst/>
              </a:prstGeom>
              <a:solidFill>
                <a:srgbClr val="80008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5" name=""/>
              <p:cNvSpPr/>
              <p:nvPr/>
            </p:nvSpPr>
            <p:spPr>
              <a:xfrm>
                <a:off x="677880" y="2546280"/>
                <a:ext cx="326880" cy="473040"/>
              </a:xfrm>
              <a:prstGeom prst="rect">
                <a:avLst/>
              </a:prstGeom>
              <a:gradFill rotWithShape="0">
                <a:gsLst>
                  <a:gs pos="0">
                    <a:srgbClr val="800080"/>
                  </a:gs>
                  <a:gs pos="100000">
                    <a:srgbClr val="ffffff"/>
                  </a:gs>
                </a:gsLst>
                <a:lin ang="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16" name=""/>
            <p:cNvGrpSpPr/>
            <p:nvPr/>
          </p:nvGrpSpPr>
          <p:grpSpPr>
            <a:xfrm>
              <a:off x="417600" y="2968560"/>
              <a:ext cx="738000" cy="473040"/>
              <a:chOff x="417600" y="2968560"/>
              <a:chExt cx="738000" cy="473040"/>
            </a:xfrm>
          </p:grpSpPr>
          <p:sp>
            <p:nvSpPr>
              <p:cNvPr id="117" name=""/>
              <p:cNvSpPr/>
              <p:nvPr/>
            </p:nvSpPr>
            <p:spPr>
              <a:xfrm>
                <a:off x="417600" y="2968560"/>
                <a:ext cx="420480" cy="473040"/>
              </a:xfrm>
              <a:prstGeom prst="rect">
                <a:avLst/>
              </a:prstGeom>
              <a:solidFill>
                <a:srgbClr val="c0504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8" name=""/>
              <p:cNvSpPr/>
              <p:nvPr/>
            </p:nvSpPr>
            <p:spPr>
              <a:xfrm>
                <a:off x="787320" y="2968560"/>
                <a:ext cx="368280" cy="473040"/>
              </a:xfrm>
              <a:prstGeom prst="rect">
                <a:avLst/>
              </a:prstGeom>
              <a:gradFill rotWithShape="0">
                <a:gsLst>
                  <a:gs pos="0">
                    <a:srgbClr val="c0504d"/>
                  </a:gs>
                  <a:gs pos="100000">
                    <a:srgbClr val="ffffff"/>
                  </a:gs>
                </a:gsLst>
                <a:lin ang="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19" name=""/>
            <p:cNvSpPr/>
            <p:nvPr/>
          </p:nvSpPr>
          <p:spPr>
            <a:xfrm>
              <a:off x="0" y="2895480"/>
              <a:ext cx="558720" cy="4208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" name=""/>
            <p:cNvSpPr/>
            <p:nvPr/>
          </p:nvSpPr>
          <p:spPr>
            <a:xfrm>
              <a:off x="635040" y="2438280"/>
              <a:ext cx="30240" cy="1051200"/>
            </a:xfrm>
            <a:prstGeom prst="rect">
              <a:avLst/>
            </a:prstGeom>
            <a:solidFill>
              <a:srgbClr val="eeece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" name=""/>
            <p:cNvSpPr/>
            <p:nvPr/>
          </p:nvSpPr>
          <p:spPr>
            <a:xfrm flipV="1">
              <a:off x="316080" y="3260520"/>
              <a:ext cx="8691480" cy="54000"/>
            </a:xfrm>
            <a:prstGeom prst="rect">
              <a:avLst/>
            </a:pr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22" name=""/>
          <p:cNvGrpSpPr/>
          <p:nvPr/>
        </p:nvGrpSpPr>
        <p:grpSpPr>
          <a:xfrm>
            <a:off x="0" y="2438280"/>
            <a:ext cx="9007560" cy="1051200"/>
            <a:chOff x="0" y="2438280"/>
            <a:chExt cx="9007560" cy="1051200"/>
          </a:xfrm>
        </p:grpSpPr>
        <p:grpSp>
          <p:nvGrpSpPr>
            <p:cNvPr id="123" name=""/>
            <p:cNvGrpSpPr/>
            <p:nvPr/>
          </p:nvGrpSpPr>
          <p:grpSpPr>
            <a:xfrm>
              <a:off x="293760" y="2546280"/>
              <a:ext cx="711000" cy="473040"/>
              <a:chOff x="293760" y="2546280"/>
              <a:chExt cx="711000" cy="473040"/>
            </a:xfrm>
          </p:grpSpPr>
          <p:sp>
            <p:nvSpPr>
              <p:cNvPr id="124" name=""/>
              <p:cNvSpPr/>
              <p:nvPr/>
            </p:nvSpPr>
            <p:spPr>
              <a:xfrm>
                <a:off x="293760" y="2546280"/>
                <a:ext cx="436320" cy="473040"/>
              </a:xfrm>
              <a:prstGeom prst="rect">
                <a:avLst/>
              </a:prstGeom>
              <a:solidFill>
                <a:srgbClr val="80008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5" name=""/>
              <p:cNvSpPr/>
              <p:nvPr/>
            </p:nvSpPr>
            <p:spPr>
              <a:xfrm>
                <a:off x="677880" y="2546280"/>
                <a:ext cx="326880" cy="473040"/>
              </a:xfrm>
              <a:prstGeom prst="rect">
                <a:avLst/>
              </a:prstGeom>
              <a:gradFill rotWithShape="0">
                <a:gsLst>
                  <a:gs pos="0">
                    <a:srgbClr val="800080"/>
                  </a:gs>
                  <a:gs pos="100000">
                    <a:srgbClr val="ffffff"/>
                  </a:gs>
                </a:gsLst>
                <a:lin ang="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26" name=""/>
            <p:cNvGrpSpPr/>
            <p:nvPr/>
          </p:nvGrpSpPr>
          <p:grpSpPr>
            <a:xfrm>
              <a:off x="417600" y="2968560"/>
              <a:ext cx="738000" cy="473040"/>
              <a:chOff x="417600" y="2968560"/>
              <a:chExt cx="738000" cy="473040"/>
            </a:xfrm>
          </p:grpSpPr>
          <p:sp>
            <p:nvSpPr>
              <p:cNvPr id="127" name=""/>
              <p:cNvSpPr/>
              <p:nvPr/>
            </p:nvSpPr>
            <p:spPr>
              <a:xfrm>
                <a:off x="417600" y="2968560"/>
                <a:ext cx="420480" cy="473040"/>
              </a:xfrm>
              <a:prstGeom prst="rect">
                <a:avLst/>
              </a:prstGeom>
              <a:solidFill>
                <a:srgbClr val="c0504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8" name=""/>
              <p:cNvSpPr/>
              <p:nvPr/>
            </p:nvSpPr>
            <p:spPr>
              <a:xfrm>
                <a:off x="787320" y="2968560"/>
                <a:ext cx="368280" cy="473040"/>
              </a:xfrm>
              <a:prstGeom prst="rect">
                <a:avLst/>
              </a:prstGeom>
              <a:gradFill rotWithShape="0">
                <a:gsLst>
                  <a:gs pos="0">
                    <a:srgbClr val="c0504d"/>
                  </a:gs>
                  <a:gs pos="100000">
                    <a:srgbClr val="ffffff"/>
                  </a:gs>
                </a:gsLst>
                <a:lin ang="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29" name=""/>
            <p:cNvSpPr/>
            <p:nvPr/>
          </p:nvSpPr>
          <p:spPr>
            <a:xfrm>
              <a:off x="0" y="2895480"/>
              <a:ext cx="558720" cy="4208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" name=""/>
            <p:cNvSpPr/>
            <p:nvPr/>
          </p:nvSpPr>
          <p:spPr>
            <a:xfrm>
              <a:off x="635040" y="2438280"/>
              <a:ext cx="30240" cy="1051200"/>
            </a:xfrm>
            <a:prstGeom prst="rect">
              <a:avLst/>
            </a:prstGeom>
            <a:solidFill>
              <a:srgbClr val="eeece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1" name=""/>
            <p:cNvSpPr/>
            <p:nvPr/>
          </p:nvSpPr>
          <p:spPr>
            <a:xfrm flipV="1">
              <a:off x="316080" y="3260520"/>
              <a:ext cx="8691480" cy="54000"/>
            </a:xfrm>
            <a:prstGeom prst="rect">
              <a:avLst/>
            </a:prstGeom>
            <a:gradFill rotWithShape="0">
              <a:gsLst>
                <a:gs pos="0">
                  <a:srgbClr val="eeece1"/>
                </a:gs>
                <a:gs pos="100000">
                  <a:srgbClr val="ffffff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160" cy="1141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buNone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4400" spc="-1" strike="noStrike">
                <a:solidFill>
                  <a:srgbClr val="000000"/>
                </a:solidFill>
                <a:latin typeface="Calibri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8000"/>
          </a:bodyPr>
          <a:p>
            <a:pPr marL="343080" indent="-343080">
              <a:spcBef>
                <a:spcPts val="799"/>
              </a:spcBef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1"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3"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4"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5"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6"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"/>
          <p:cNvSpPr/>
          <p:nvPr/>
        </p:nvSpPr>
        <p:spPr>
          <a:xfrm>
            <a:off x="457200" y="6356520"/>
            <a:ext cx="213372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PlaceHolder 3"/>
          <p:cNvSpPr>
            <a:spLocks noGrp="1"/>
          </p:cNvSpPr>
          <p:nvPr>
            <p:ph type="sldNum" idx="3"/>
          </p:nvPr>
        </p:nvSpPr>
        <p:spPr>
          <a:xfrm>
            <a:off x="6552720" y="6356160"/>
            <a:ext cx="21322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  <a:defRPr b="0" lang="de-DE" sz="1200" spc="-1" strike="noStrike">
                <a:solidFill>
                  <a:srgbClr val="898989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fld id="{6FD5B904-DD08-4264-874A-C06629E68876}" type="slidenum">
              <a:rPr b="0" lang="de-DE" sz="1200" spc="-1" strike="noStrike">
                <a:solidFill>
                  <a:srgbClr val="898989"/>
                </a:solidFill>
                <a:latin typeface="Times New Roman"/>
                <a:ea typeface="DejaVu Sans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../media/image20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slideLayout" Target="../slideLayouts/slideLayout25.xml"/><Relationship Id="rId6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32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34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35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36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37.png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slideLayout" Target="../slideLayouts/slideLayout25.xml"/><Relationship Id="rId5" Type="http://schemas.openxmlformats.org/officeDocument/2006/relationships/notesSlide" Target="../notesSlides/notesSlide3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slideLayout" Target="../slideLayouts/slideLayout25.xml"/><Relationship Id="rId6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slideLayout" Target="../slideLayouts/slideLayout25.xml"/><Relationship Id="rId5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"/>
          <p:cNvSpPr/>
          <p:nvPr/>
        </p:nvSpPr>
        <p:spPr>
          <a:xfrm>
            <a:off x="685800" y="2130480"/>
            <a:ext cx="7772400" cy="1469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4400" spc="-1" strike="noStrike">
                <a:solidFill>
                  <a:srgbClr val="0070c0"/>
                </a:solidFill>
                <a:latin typeface="Calibri"/>
              </a:rPr>
              <a:t>abacusCurves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2" name="" descr=""/>
          <p:cNvPicPr/>
          <p:nvPr/>
        </p:nvPicPr>
        <p:blipFill>
          <a:blip r:embed="rId1"/>
          <a:stretch/>
        </p:blipFill>
        <p:spPr>
          <a:xfrm>
            <a:off x="2143080" y="3929040"/>
            <a:ext cx="4929120" cy="1643040"/>
          </a:xfrm>
          <a:prstGeom prst="rect">
            <a:avLst/>
          </a:prstGeom>
          <a:ln w="0">
            <a:noFill/>
          </a:ln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4000" spc="-1" strike="noStrike">
                <a:solidFill>
                  <a:srgbClr val="0070c0"/>
                </a:solidFill>
                <a:latin typeface="Calibri"/>
              </a:rPr>
              <a:t>abacusCurves Editor</a:t>
            </a:r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6" name="" descr=""/>
          <p:cNvPicPr/>
          <p:nvPr/>
        </p:nvPicPr>
        <p:blipFill>
          <a:blip r:embed="rId1"/>
          <a:stretch/>
        </p:blipFill>
        <p:spPr>
          <a:xfrm>
            <a:off x="755640" y="2852640"/>
            <a:ext cx="4535640" cy="3229200"/>
          </a:xfrm>
          <a:prstGeom prst="rect">
            <a:avLst/>
          </a:prstGeom>
          <a:ln w="0">
            <a:noFill/>
          </a:ln>
        </p:spPr>
      </p:pic>
      <p:sp>
        <p:nvSpPr>
          <p:cNvPr id="237" name=""/>
          <p:cNvSpPr/>
          <p:nvPr/>
        </p:nvSpPr>
        <p:spPr>
          <a:xfrm>
            <a:off x="2700360" y="2205000"/>
            <a:ext cx="71280" cy="151128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8" name=""/>
          <p:cNvSpPr/>
          <p:nvPr/>
        </p:nvSpPr>
        <p:spPr>
          <a:xfrm>
            <a:off x="1425240" y="1773360"/>
            <a:ext cx="5107680" cy="429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2200" spc="-1" strike="noStrike">
                <a:solidFill>
                  <a:srgbClr val="eeece1"/>
                </a:solidFill>
                <a:latin typeface="Arial"/>
              </a:rPr>
              <a:t>Import a bitmap and scale it accordingly</a:t>
            </a: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9" name="" descr=""/>
          <p:cNvPicPr/>
          <p:nvPr/>
        </p:nvPicPr>
        <p:blipFill>
          <a:blip r:embed="rId2"/>
          <a:stretch/>
        </p:blipFill>
        <p:spPr>
          <a:xfrm>
            <a:off x="4067280" y="3141720"/>
            <a:ext cx="4498920" cy="3411360"/>
          </a:xfrm>
          <a:prstGeom prst="rect">
            <a:avLst/>
          </a:prstGeom>
          <a:ln w="0">
            <a:noFill/>
          </a:ln>
        </p:spPr>
      </p:pic>
      <p:sp>
        <p:nvSpPr>
          <p:cNvPr id="240" name=""/>
          <p:cNvSpPr/>
          <p:nvPr/>
        </p:nvSpPr>
        <p:spPr>
          <a:xfrm>
            <a:off x="5076720" y="2205000"/>
            <a:ext cx="790560" cy="165564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4000" spc="-1" strike="noStrike">
                <a:solidFill>
                  <a:srgbClr val="0070c0"/>
                </a:solidFill>
                <a:latin typeface="Calibri"/>
              </a:rPr>
              <a:t>Model Discharge Curves</a:t>
            </a:r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2" name="" descr=""/>
          <p:cNvPicPr/>
          <p:nvPr/>
        </p:nvPicPr>
        <p:blipFill>
          <a:blip r:embed="rId1"/>
          <a:stretch/>
        </p:blipFill>
        <p:spPr>
          <a:xfrm>
            <a:off x="684360" y="2492280"/>
            <a:ext cx="5184720" cy="3926160"/>
          </a:xfrm>
          <a:prstGeom prst="rect">
            <a:avLst/>
          </a:prstGeom>
          <a:ln w="0">
            <a:noFill/>
          </a:ln>
        </p:spPr>
      </p:pic>
      <p:sp>
        <p:nvSpPr>
          <p:cNvPr id="243" name=""/>
          <p:cNvSpPr/>
          <p:nvPr/>
        </p:nvSpPr>
        <p:spPr>
          <a:xfrm>
            <a:off x="2700360" y="2205000"/>
            <a:ext cx="792000" cy="151128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44" name=""/>
          <p:cNvSpPr/>
          <p:nvPr/>
        </p:nvSpPr>
        <p:spPr>
          <a:xfrm>
            <a:off x="1423800" y="1773360"/>
            <a:ext cx="5264640" cy="429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2200" spc="-1" strike="noStrike">
                <a:solidFill>
                  <a:srgbClr val="eeece1"/>
                </a:solidFill>
                <a:latin typeface="Arial"/>
              </a:rPr>
              <a:t>Using graphic tools and wizard dialogues</a:t>
            </a: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5" name="" descr=""/>
          <p:cNvPicPr/>
          <p:nvPr/>
        </p:nvPicPr>
        <p:blipFill>
          <a:blip r:embed="rId2"/>
          <a:stretch/>
        </p:blipFill>
        <p:spPr>
          <a:xfrm>
            <a:off x="5219640" y="3141720"/>
            <a:ext cx="2548080" cy="1341360"/>
          </a:xfrm>
          <a:prstGeom prst="rect">
            <a:avLst/>
          </a:prstGeom>
          <a:ln w="0">
            <a:noFill/>
          </a:ln>
        </p:spPr>
      </p:pic>
      <p:sp>
        <p:nvSpPr>
          <p:cNvPr id="246" name=""/>
          <p:cNvSpPr/>
          <p:nvPr/>
        </p:nvSpPr>
        <p:spPr>
          <a:xfrm>
            <a:off x="6300720" y="2205000"/>
            <a:ext cx="358920" cy="100800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247" name="" descr=""/>
          <p:cNvPicPr/>
          <p:nvPr/>
        </p:nvPicPr>
        <p:blipFill>
          <a:blip r:embed="rId3"/>
          <a:stretch/>
        </p:blipFill>
        <p:spPr>
          <a:xfrm>
            <a:off x="6084720" y="3860640"/>
            <a:ext cx="2403720" cy="1265400"/>
          </a:xfrm>
          <a:prstGeom prst="rect">
            <a:avLst/>
          </a:prstGeom>
          <a:ln w="0">
            <a:noFill/>
          </a:ln>
        </p:spPr>
      </p:pic>
      <p:pic>
        <p:nvPicPr>
          <p:cNvPr id="248" name="" descr=""/>
          <p:cNvPicPr/>
          <p:nvPr/>
        </p:nvPicPr>
        <p:blipFill>
          <a:blip r:embed="rId4"/>
          <a:stretch/>
        </p:blipFill>
        <p:spPr>
          <a:xfrm>
            <a:off x="3571920" y="2357280"/>
            <a:ext cx="1428840" cy="785880"/>
          </a:xfrm>
          <a:prstGeom prst="rect">
            <a:avLst/>
          </a:prstGeom>
          <a:ln w="0">
            <a:noFill/>
          </a:ln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"/>
          <p:cNvSpPr/>
          <p:nvPr/>
        </p:nvSpPr>
        <p:spPr>
          <a:xfrm>
            <a:off x="500040" y="214200"/>
            <a:ext cx="8385120" cy="1432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4000" spc="-1" strike="noStrike">
                <a:solidFill>
                  <a:srgbClr val="0070c0"/>
                </a:solidFill>
                <a:latin typeface="Calibri"/>
              </a:rPr>
              <a:t>More diagrams for easy</a:t>
            </a:r>
            <a:br>
              <a:rPr sz="4000"/>
            </a:br>
            <a:r>
              <a:rPr b="0" lang="de-DE" sz="4000" spc="-1" strike="noStrike">
                <a:solidFill>
                  <a:srgbClr val="0070c0"/>
                </a:solidFill>
                <a:latin typeface="Calibri"/>
              </a:rPr>
              <a:t>"What-if" scenario work</a:t>
            </a:r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"/>
          <p:cNvSpPr/>
          <p:nvPr/>
        </p:nvSpPr>
        <p:spPr>
          <a:xfrm>
            <a:off x="457200" y="1600200"/>
            <a:ext cx="8229600" cy="452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marL="3412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Time-over-Load</a:t>
            </a: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 shows endurance in relation to applied discharge load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dur="indefinite" fill="hold">
                      <p:stCondLst>
                        <p:cond delay="indefinite"/>
                      </p:stCondLst>
                      <p:childTnLst>
                        <p:par>
                          <p:cTn id="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5" dur="indefinite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" descr=""/>
          <p:cNvPicPr/>
          <p:nvPr/>
        </p:nvPicPr>
        <p:blipFill>
          <a:blip r:embed="rId1"/>
          <a:stretch/>
        </p:blipFill>
        <p:spPr>
          <a:xfrm>
            <a:off x="611280" y="2340000"/>
            <a:ext cx="7848360" cy="4130640"/>
          </a:xfrm>
          <a:prstGeom prst="rect">
            <a:avLst/>
          </a:prstGeom>
          <a:ln w="0">
            <a:noFill/>
          </a:ln>
        </p:spPr>
      </p:pic>
      <p:sp>
        <p:nvSpPr>
          <p:cNvPr id="252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600" spc="-1" strike="noStrike">
                <a:solidFill>
                  <a:srgbClr val="0070c0"/>
                </a:solidFill>
                <a:latin typeface="Calibri"/>
              </a:rPr>
              <a:t>Diagram: Time-over-Load</a:t>
            </a:r>
            <a:br>
              <a:rPr sz="3600"/>
            </a:br>
            <a:r>
              <a:rPr b="0" lang="de-DE" sz="1800" spc="-1" strike="noStrike">
                <a:solidFill>
                  <a:srgbClr val="0070c0"/>
                </a:solidFill>
                <a:latin typeface="Calibri"/>
              </a:rPr>
              <a:t>(also called Load-to-Time)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"/>
          <p:cNvSpPr/>
          <p:nvPr/>
        </p:nvSpPr>
        <p:spPr>
          <a:xfrm>
            <a:off x="2771640" y="2781360"/>
            <a:ext cx="505080" cy="223200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4" name=""/>
          <p:cNvSpPr/>
          <p:nvPr/>
        </p:nvSpPr>
        <p:spPr>
          <a:xfrm flipH="1">
            <a:off x="5146200" y="3573360"/>
            <a:ext cx="435240" cy="180036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5" name=""/>
          <p:cNvSpPr/>
          <p:nvPr/>
        </p:nvSpPr>
        <p:spPr>
          <a:xfrm>
            <a:off x="4657680" y="2852640"/>
            <a:ext cx="2157480" cy="64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load of 240 Amps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 </a:t>
            </a:r>
            <a:br>
              <a:rPr sz="1800"/>
            </a:b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only allows 45 mins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"/>
          <p:cNvSpPr/>
          <p:nvPr/>
        </p:nvSpPr>
        <p:spPr>
          <a:xfrm>
            <a:off x="1641600" y="2060640"/>
            <a:ext cx="2020320" cy="916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load of 140 Amps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 </a:t>
            </a:r>
            <a:br>
              <a:rPr sz="1800"/>
            </a:b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allows 75 mins of</a:t>
            </a:r>
            <a:br>
              <a:rPr sz="1800"/>
            </a:b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discharge time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"/>
          <p:cNvSpPr/>
          <p:nvPr/>
        </p:nvSpPr>
        <p:spPr>
          <a:xfrm flipV="1">
            <a:off x="3289320" y="5086080"/>
            <a:ext cx="1440" cy="79524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8" name=""/>
          <p:cNvSpPr/>
          <p:nvPr/>
        </p:nvSpPr>
        <p:spPr>
          <a:xfrm flipH="1" flipV="1">
            <a:off x="1442520" y="5100480"/>
            <a:ext cx="1845000" cy="648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9" name=""/>
          <p:cNvSpPr/>
          <p:nvPr/>
        </p:nvSpPr>
        <p:spPr>
          <a:xfrm flipV="1">
            <a:off x="5133960" y="5484960"/>
            <a:ext cx="1440" cy="40320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60" name=""/>
          <p:cNvSpPr/>
          <p:nvPr/>
        </p:nvSpPr>
        <p:spPr>
          <a:xfrm flipH="1" flipV="1">
            <a:off x="1447560" y="5464080"/>
            <a:ext cx="3616200" cy="648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9" dur="indefinite" restart="never" nodeType="tmRoot">
          <p:childTnLst>
            <p:seq>
              <p:cTn id="10" dur="indefinite" nodeType="mainSeq">
                <p:childTnLst>
                  <p:par>
                    <p:cTn id="11" dur="indefinite" fill="hold">
                      <p:stCondLst>
                        <p:cond delay="indefinite"/>
                      </p:stCondLst>
                      <p:childTnLst>
                        <p:par>
                          <p:cTn id="1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3" dur="indefinite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dur="indefinite" fill="hold">
                      <p:stCondLst>
                        <p:cond delay="indefinite"/>
                      </p:stCondLst>
                      <p:childTnLst>
                        <p:par>
                          <p:cTn id="19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0" dur="indefinite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4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9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dur="indefinite" fill="hold">
                      <p:stCondLst>
                        <p:cond delay="indefinite"/>
                      </p:stCondLst>
                      <p:childTnLst>
                        <p:par>
                          <p:cTn id="31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2" dur="indefinite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34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dur="indefinite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dur="indefinite" nodeType="after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 additive="repl">
                                        <p:cTn id="38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dur="indefinite" fill="hold">
                      <p:stCondLst>
                        <p:cond delay="indefinite"/>
                      </p:stCondLst>
                      <p:childTnLst>
                        <p:par>
                          <p:cTn id="4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1" dur="indefinite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5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0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dur="indefinite" fill="hold">
                      <p:stCondLst>
                        <p:cond delay="indefinite"/>
                      </p:stCondLst>
                      <p:childTnLst>
                        <p:par>
                          <p:cTn id="5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53" dur="indefinite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55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dur="indefinite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dur="indefinite" nodeType="after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 additive="repl">
                                        <p:cTn id="5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" descr=""/>
          <p:cNvPicPr/>
          <p:nvPr/>
        </p:nvPicPr>
        <p:blipFill>
          <a:blip r:embed="rId1"/>
          <a:stretch/>
        </p:blipFill>
        <p:spPr>
          <a:xfrm>
            <a:off x="755640" y="2492280"/>
            <a:ext cx="7504200" cy="3909960"/>
          </a:xfrm>
          <a:prstGeom prst="rect">
            <a:avLst/>
          </a:prstGeom>
          <a:ln w="0">
            <a:noFill/>
          </a:ln>
        </p:spPr>
      </p:pic>
      <p:sp>
        <p:nvSpPr>
          <p:cNvPr id="262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600" spc="-1" strike="noStrike">
                <a:solidFill>
                  <a:srgbClr val="0070c0"/>
                </a:solidFill>
                <a:latin typeface="Calibri"/>
              </a:rPr>
              <a:t>Multiple Time-over-Load</a:t>
            </a:r>
            <a:br>
              <a:rPr sz="3600"/>
            </a:br>
            <a:r>
              <a:rPr b="0" lang="de-DE" sz="1800" spc="-1" strike="noStrike">
                <a:solidFill>
                  <a:srgbClr val="0070c0"/>
                </a:solidFill>
                <a:latin typeface="Calibri"/>
              </a:rPr>
              <a:t>HERE: compares end of discharge voltages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"/>
          <p:cNvSpPr/>
          <p:nvPr/>
        </p:nvSpPr>
        <p:spPr>
          <a:xfrm>
            <a:off x="2771640" y="2781360"/>
            <a:ext cx="648000" cy="194292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64" name=""/>
          <p:cNvSpPr/>
          <p:nvPr/>
        </p:nvSpPr>
        <p:spPr>
          <a:xfrm>
            <a:off x="4427640" y="3429000"/>
            <a:ext cx="576000" cy="208764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65" name=""/>
          <p:cNvSpPr/>
          <p:nvPr/>
        </p:nvSpPr>
        <p:spPr>
          <a:xfrm>
            <a:off x="5530680" y="3573360"/>
            <a:ext cx="1651320" cy="368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and vice versa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"/>
          <p:cNvSpPr/>
          <p:nvPr/>
        </p:nvSpPr>
        <p:spPr>
          <a:xfrm>
            <a:off x="1859040" y="2060640"/>
            <a:ext cx="1712520" cy="64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higher required</a:t>
            </a:r>
            <a:br>
              <a:rPr sz="1800"/>
            </a:b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end voltage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"/>
          <p:cNvSpPr/>
          <p:nvPr/>
        </p:nvSpPr>
        <p:spPr>
          <a:xfrm>
            <a:off x="3227400" y="2924280"/>
            <a:ext cx="2486520" cy="368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lower endurance curve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"/>
          <p:cNvSpPr/>
          <p:nvPr/>
        </p:nvSpPr>
        <p:spPr>
          <a:xfrm>
            <a:off x="6372360" y="4076640"/>
            <a:ext cx="360360" cy="144000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60" dur="indefinite" restart="never" nodeType="tmRoot">
          <p:childTnLst>
            <p:seq>
              <p:cTn id="61" dur="indefinite" nodeType="mainSeq">
                <p:childTnLst>
                  <p:par>
                    <p:cTn id="62" dur="indefinite" fill="hold">
                      <p:stCondLst>
                        <p:cond delay="indefinite"/>
                      </p:stCondLst>
                      <p:childTnLst>
                        <p:par>
                          <p:cTn id="63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64" dur="indefinite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dur="indefinite" fill="hold">
                      <p:stCondLst>
                        <p:cond delay="indefinite"/>
                      </p:stCondLst>
                      <p:childTnLst>
                        <p:par>
                          <p:cTn id="7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71" dur="indefinite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5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8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0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dur="indefinite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dur="indefinite" nodeType="after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4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5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6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9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1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dur="indefinite" fill="hold">
                      <p:stCondLst>
                        <p:cond delay="indefinite"/>
                      </p:stCondLst>
                      <p:childTnLst>
                        <p:par>
                          <p:cTn id="93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94" dur="indefinite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6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8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3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4000" spc="-1" strike="noStrike">
                <a:solidFill>
                  <a:srgbClr val="0070c0"/>
                </a:solidFill>
                <a:latin typeface="Calibri"/>
              </a:rPr>
              <a:t>More diagrams for easy</a:t>
            </a:r>
            <a:br>
              <a:rPr sz="4000"/>
            </a:br>
            <a:r>
              <a:rPr b="0" lang="de-DE" sz="4000" spc="-1" strike="noStrike">
                <a:solidFill>
                  <a:srgbClr val="0070c0"/>
                </a:solidFill>
                <a:latin typeface="Calibri"/>
              </a:rPr>
              <a:t>"What-if" scenario work</a:t>
            </a:r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"/>
          <p:cNvSpPr/>
          <p:nvPr/>
        </p:nvSpPr>
        <p:spPr>
          <a:xfrm>
            <a:off x="457200" y="1600200"/>
            <a:ext cx="8229600" cy="452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marL="3412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Time-over-Load</a:t>
            </a: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 shows endurance in relation to applied discharge load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Load-over-Time</a:t>
            </a: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 shows applicable load in relation to minimum endurance time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104" dur="indefinite" restart="never" nodeType="tmRoot">
          <p:childTnLst>
            <p:seq>
              <p:cTn id="105" dur="indefinite" nodeType="mainSeq">
                <p:childTnLst>
                  <p:par>
                    <p:cTn id="106" dur="indefinite" fill="hold">
                      <p:stCondLst>
                        <p:cond delay="indefinite"/>
                      </p:stCondLst>
                      <p:childTnLst>
                        <p:par>
                          <p:cTn id="107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08" dur="indefinite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0" dur="2000" fill="hold"/>
                                        <p:tgtEl>
                                          <p:spTgt spid="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1" dur="2000" fill="hold"/>
                                        <p:tgtEl>
                                          <p:spTgt spid="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" descr=""/>
          <p:cNvPicPr/>
          <p:nvPr/>
        </p:nvPicPr>
        <p:blipFill>
          <a:blip r:embed="rId1"/>
          <a:stretch/>
        </p:blipFill>
        <p:spPr>
          <a:xfrm>
            <a:off x="684360" y="2300400"/>
            <a:ext cx="8064360" cy="4200480"/>
          </a:xfrm>
          <a:prstGeom prst="rect">
            <a:avLst/>
          </a:prstGeom>
          <a:ln w="0">
            <a:noFill/>
          </a:ln>
        </p:spPr>
      </p:pic>
      <p:sp>
        <p:nvSpPr>
          <p:cNvPr id="272" name=""/>
          <p:cNvSpPr/>
          <p:nvPr/>
        </p:nvSpPr>
        <p:spPr>
          <a:xfrm>
            <a:off x="500040" y="214200"/>
            <a:ext cx="8385120" cy="1432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600" spc="-1" strike="noStrike">
                <a:solidFill>
                  <a:srgbClr val="0070c0"/>
                </a:solidFill>
                <a:latin typeface="Calibri"/>
              </a:rPr>
              <a:t>Diagram: Load-over-Time</a:t>
            </a:r>
            <a:br>
              <a:rPr sz="3600"/>
            </a:br>
            <a:r>
              <a:rPr b="0" lang="de-DE" sz="1800" spc="-1" strike="noStrike">
                <a:solidFill>
                  <a:srgbClr val="0070c0"/>
                </a:solidFill>
                <a:latin typeface="Calibri"/>
              </a:rPr>
              <a:t>(also called Time-to-Load)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"/>
          <p:cNvSpPr/>
          <p:nvPr/>
        </p:nvSpPr>
        <p:spPr>
          <a:xfrm>
            <a:off x="2771640" y="2781360"/>
            <a:ext cx="936720" cy="223200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4" name=""/>
          <p:cNvSpPr/>
          <p:nvPr/>
        </p:nvSpPr>
        <p:spPr>
          <a:xfrm>
            <a:off x="5580000" y="3573360"/>
            <a:ext cx="360360" cy="187164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5" name=""/>
          <p:cNvSpPr/>
          <p:nvPr/>
        </p:nvSpPr>
        <p:spPr>
          <a:xfrm>
            <a:off x="4665600" y="2852640"/>
            <a:ext cx="2716560" cy="64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discharge time 200 mins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 </a:t>
            </a:r>
            <a:br>
              <a:rPr sz="1800"/>
            </a:b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drops max load to 52 A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"/>
          <p:cNvSpPr/>
          <p:nvPr/>
        </p:nvSpPr>
        <p:spPr>
          <a:xfrm>
            <a:off x="1619280" y="2060640"/>
            <a:ext cx="2232000" cy="64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required 100 mins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 </a:t>
            </a:r>
            <a:br>
              <a:rPr sz="1800"/>
            </a:b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allow load of 115 A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"/>
          <p:cNvSpPr/>
          <p:nvPr/>
        </p:nvSpPr>
        <p:spPr>
          <a:xfrm flipV="1">
            <a:off x="3708360" y="5076720"/>
            <a:ext cx="1800" cy="92880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8" name=""/>
          <p:cNvSpPr/>
          <p:nvPr/>
        </p:nvSpPr>
        <p:spPr>
          <a:xfrm flipH="1" flipV="1">
            <a:off x="1452600" y="5081760"/>
            <a:ext cx="2187360" cy="1584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9" name=""/>
          <p:cNvSpPr/>
          <p:nvPr/>
        </p:nvSpPr>
        <p:spPr>
          <a:xfrm flipV="1">
            <a:off x="5981760" y="5589720"/>
            <a:ext cx="1440" cy="40320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0" name=""/>
          <p:cNvSpPr/>
          <p:nvPr/>
        </p:nvSpPr>
        <p:spPr>
          <a:xfrm flipH="1" flipV="1">
            <a:off x="1457280" y="5568840"/>
            <a:ext cx="4425840" cy="648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12" dur="indefinite" restart="never" nodeType="tmRoot">
          <p:childTnLst>
            <p:seq>
              <p:cTn id="113" dur="indefinite" nodeType="mainSeq">
                <p:childTnLst>
                  <p:par>
                    <p:cTn id="114" dur="indefinite" fill="hold">
                      <p:stCondLst>
                        <p:cond delay="indefinite"/>
                      </p:stCondLst>
                      <p:childTnLst>
                        <p:par>
                          <p:cTn id="115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16" dur="indefinite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8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9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dur="indefinite" fill="hold">
                      <p:stCondLst>
                        <p:cond delay="indefinite"/>
                      </p:stCondLst>
                      <p:childTnLst>
                        <p:par>
                          <p:cTn id="12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23" dur="indefinite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5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6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7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0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1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2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dur="indefinite" fill="hold">
                      <p:stCondLst>
                        <p:cond delay="indefinite"/>
                      </p:stCondLst>
                      <p:childTnLst>
                        <p:par>
                          <p:cTn id="13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35" dur="indefinite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3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dur="indefinite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dur="indefinite" nodeType="after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 additive="repl">
                                        <p:cTn id="141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dur="indefinite" fill="hold">
                      <p:stCondLst>
                        <p:cond delay="indefinite"/>
                      </p:stCondLst>
                      <p:childTnLst>
                        <p:par>
                          <p:cTn id="143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44" dur="indefinite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6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7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48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1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2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53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dur="indefinite" fill="hold">
                      <p:stCondLst>
                        <p:cond delay="indefinite"/>
                      </p:stCondLst>
                      <p:childTnLst>
                        <p:par>
                          <p:cTn id="155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56" dur="indefinite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58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dur="indefinite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dur="indefinite" nodeType="after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 additive="repl">
                                        <p:cTn id="162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" name="" descr=""/>
          <p:cNvPicPr/>
          <p:nvPr/>
        </p:nvPicPr>
        <p:blipFill>
          <a:blip r:embed="rId1"/>
          <a:stretch/>
        </p:blipFill>
        <p:spPr>
          <a:xfrm>
            <a:off x="611280" y="2492280"/>
            <a:ext cx="7561080" cy="3979800"/>
          </a:xfrm>
          <a:prstGeom prst="rect">
            <a:avLst/>
          </a:prstGeom>
          <a:ln w="0">
            <a:noFill/>
          </a:ln>
        </p:spPr>
      </p:pic>
      <p:sp>
        <p:nvSpPr>
          <p:cNvPr id="282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600" spc="-1" strike="noStrike">
                <a:solidFill>
                  <a:srgbClr val="0070c0"/>
                </a:solidFill>
                <a:latin typeface="Calibri"/>
              </a:rPr>
              <a:t>Multiple Load-over-Time</a:t>
            </a:r>
            <a:br>
              <a:rPr sz="3600"/>
            </a:br>
            <a:r>
              <a:rPr b="0" lang="de-DE" sz="1800" spc="-1" strike="noStrike">
                <a:solidFill>
                  <a:srgbClr val="0070c0"/>
                </a:solidFill>
                <a:latin typeface="Calibri"/>
              </a:rPr>
              <a:t>HERE: compares battery cell models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"/>
          <p:cNvSpPr/>
          <p:nvPr/>
        </p:nvSpPr>
        <p:spPr>
          <a:xfrm>
            <a:off x="1763640" y="2133720"/>
            <a:ext cx="1728720" cy="107928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4" name=""/>
          <p:cNvSpPr/>
          <p:nvPr/>
        </p:nvSpPr>
        <p:spPr>
          <a:xfrm flipV="1">
            <a:off x="2916360" y="5156280"/>
            <a:ext cx="142920" cy="50616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5" name=""/>
          <p:cNvSpPr/>
          <p:nvPr/>
        </p:nvSpPr>
        <p:spPr>
          <a:xfrm>
            <a:off x="4881600" y="3860640"/>
            <a:ext cx="1651320" cy="368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and vice versa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"/>
          <p:cNvSpPr/>
          <p:nvPr/>
        </p:nvSpPr>
        <p:spPr>
          <a:xfrm>
            <a:off x="1064880" y="1700280"/>
            <a:ext cx="1575360" cy="368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bigger battery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"/>
          <p:cNvSpPr/>
          <p:nvPr/>
        </p:nvSpPr>
        <p:spPr>
          <a:xfrm>
            <a:off x="1571760" y="5734080"/>
            <a:ext cx="2003400" cy="368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allows higher load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"/>
          <p:cNvSpPr/>
          <p:nvPr/>
        </p:nvSpPr>
        <p:spPr>
          <a:xfrm flipH="1">
            <a:off x="4425480" y="4365720"/>
            <a:ext cx="507960" cy="129528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9" name=""/>
          <p:cNvSpPr/>
          <p:nvPr/>
        </p:nvSpPr>
        <p:spPr>
          <a:xfrm flipH="1" flipV="1">
            <a:off x="3706560" y="3571920"/>
            <a:ext cx="1082520" cy="43488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63" dur="indefinite" restart="never" nodeType="tmRoot">
          <p:childTnLst>
            <p:seq>
              <p:cTn id="164" dur="indefinite" nodeType="mainSeq">
                <p:childTnLst>
                  <p:par>
                    <p:cTn id="165" dur="indefinite" fill="hold">
                      <p:stCondLst>
                        <p:cond delay="indefinite"/>
                      </p:stCondLst>
                      <p:childTnLst>
                        <p:par>
                          <p:cTn id="16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67" dur="indefinite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9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0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71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dur="indefinite" fill="hold">
                      <p:stCondLst>
                        <p:cond delay="indefinite"/>
                      </p:stCondLst>
                      <p:childTnLst>
                        <p:par>
                          <p:cTn id="173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74" dur="indefinite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6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7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78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1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2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83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dur="indefinite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dur="indefinite" nodeType="after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7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8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89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2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3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94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dur="indefinite" fill="hold">
                      <p:stCondLst>
                        <p:cond delay="indefinite"/>
                      </p:stCondLst>
                      <p:childTnLst>
                        <p:par>
                          <p:cTn id="19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97" dur="indefinite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9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0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01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4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5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06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9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0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11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"/>
          <p:cNvSpPr/>
          <p:nvPr/>
        </p:nvSpPr>
        <p:spPr>
          <a:xfrm>
            <a:off x="428760" y="214200"/>
            <a:ext cx="8385120" cy="1432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4000" spc="-1" strike="noStrike">
                <a:solidFill>
                  <a:srgbClr val="0070c0"/>
                </a:solidFill>
                <a:latin typeface="Calibri"/>
              </a:rPr>
              <a:t>More diagrams for easy</a:t>
            </a:r>
            <a:br>
              <a:rPr sz="4000"/>
            </a:br>
            <a:r>
              <a:rPr b="0" lang="de-DE" sz="4000" spc="-1" strike="noStrike">
                <a:solidFill>
                  <a:srgbClr val="0070c0"/>
                </a:solidFill>
                <a:latin typeface="Calibri"/>
              </a:rPr>
              <a:t>"What-if" scenario work</a:t>
            </a:r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"/>
          <p:cNvSpPr/>
          <p:nvPr/>
        </p:nvSpPr>
        <p:spPr>
          <a:xfrm>
            <a:off x="457200" y="1600200"/>
            <a:ext cx="8229600" cy="452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marL="3412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Time-over-Load</a:t>
            </a: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 shows endurance in relation to applied discharge load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Load-over-Time</a:t>
            </a: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 shows applicable load in relation to minimum endurance time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Voltage-over-Load</a:t>
            </a: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 shows resulting end voltage related to applied load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212" dur="indefinite" restart="never" nodeType="tmRoot">
          <p:childTnLst>
            <p:seq>
              <p:cTn id="213" dur="indefinite" nodeType="mainSeq">
                <p:childTnLst>
                  <p:par>
                    <p:cTn id="214" dur="indefinite" fill="hold">
                      <p:stCondLst>
                        <p:cond delay="indefinite"/>
                      </p:stCondLst>
                      <p:childTnLst>
                        <p:par>
                          <p:cTn id="215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16" dur="indefinite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8" dur="2000" fill="hold"/>
                                        <p:tgtEl>
                                          <p:spTgt spid="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9" dur="2000" fill="hold"/>
                                        <p:tgtEl>
                                          <p:spTgt spid="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" descr=""/>
          <p:cNvPicPr/>
          <p:nvPr/>
        </p:nvPicPr>
        <p:blipFill>
          <a:blip r:embed="rId1"/>
          <a:stretch/>
        </p:blipFill>
        <p:spPr>
          <a:xfrm>
            <a:off x="611280" y="1989000"/>
            <a:ext cx="6769080" cy="4443480"/>
          </a:xfrm>
          <a:prstGeom prst="rect">
            <a:avLst/>
          </a:prstGeom>
          <a:ln w="0">
            <a:noFill/>
          </a:ln>
        </p:spPr>
      </p:pic>
      <p:sp>
        <p:nvSpPr>
          <p:cNvPr id="293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600" spc="-1" strike="noStrike">
                <a:solidFill>
                  <a:srgbClr val="0070c0"/>
                </a:solidFill>
                <a:latin typeface="Calibri"/>
              </a:rPr>
              <a:t>Diagram: Voltage-over-Load</a:t>
            </a:r>
            <a:br>
              <a:rPr sz="3600"/>
            </a:br>
            <a:r>
              <a:rPr b="0" lang="de-DE" sz="1800" spc="-1" strike="noStrike">
                <a:solidFill>
                  <a:srgbClr val="0070c0"/>
                </a:solidFill>
                <a:latin typeface="Calibri"/>
              </a:rPr>
              <a:t>(also called Load-to-Voltage)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"/>
          <p:cNvSpPr/>
          <p:nvPr/>
        </p:nvSpPr>
        <p:spPr>
          <a:xfrm>
            <a:off x="3276720" y="2781360"/>
            <a:ext cx="718920" cy="93492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5" name=""/>
          <p:cNvSpPr/>
          <p:nvPr/>
        </p:nvSpPr>
        <p:spPr>
          <a:xfrm flipH="1">
            <a:off x="5649480" y="3284640"/>
            <a:ext cx="652680" cy="86508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6" name=""/>
          <p:cNvSpPr/>
          <p:nvPr/>
        </p:nvSpPr>
        <p:spPr>
          <a:xfrm>
            <a:off x="5602680" y="2565360"/>
            <a:ext cx="2134440" cy="64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applying 300 Amps</a:t>
            </a:r>
            <a:br>
              <a:rPr sz="1800"/>
            </a:b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drops cell to 0.95 V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"/>
          <p:cNvSpPr/>
          <p:nvPr/>
        </p:nvSpPr>
        <p:spPr>
          <a:xfrm>
            <a:off x="2124000" y="1989000"/>
            <a:ext cx="2232000" cy="64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applied 200 Amps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 </a:t>
            </a:r>
            <a:br>
              <a:rPr sz="1800"/>
            </a:b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result in 1.10 Volts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"/>
          <p:cNvSpPr/>
          <p:nvPr/>
        </p:nvSpPr>
        <p:spPr>
          <a:xfrm flipH="1" flipV="1">
            <a:off x="4148280" y="3811320"/>
            <a:ext cx="9360" cy="217476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9" name=""/>
          <p:cNvSpPr/>
          <p:nvPr/>
        </p:nvSpPr>
        <p:spPr>
          <a:xfrm flipH="1" flipV="1">
            <a:off x="1176120" y="3804840"/>
            <a:ext cx="2911320" cy="2556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00" name=""/>
          <p:cNvSpPr/>
          <p:nvPr/>
        </p:nvSpPr>
        <p:spPr>
          <a:xfrm flipH="1" flipV="1">
            <a:off x="5617800" y="4246560"/>
            <a:ext cx="12600" cy="173664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01" name=""/>
          <p:cNvSpPr/>
          <p:nvPr/>
        </p:nvSpPr>
        <p:spPr>
          <a:xfrm flipH="1" flipV="1">
            <a:off x="1199880" y="4254480"/>
            <a:ext cx="4406760" cy="1584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20" dur="indefinite" restart="never" nodeType="tmRoot">
          <p:childTnLst>
            <p:seq>
              <p:cTn id="221" dur="indefinite" nodeType="mainSeq">
                <p:childTnLst>
                  <p:par>
                    <p:cTn id="222" dur="indefinite" fill="hold">
                      <p:stCondLst>
                        <p:cond delay="indefinite"/>
                      </p:stCondLst>
                      <p:childTnLst>
                        <p:par>
                          <p:cTn id="223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24" dur="indefinite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28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dur="indefinite" fill="hold">
                      <p:stCondLst>
                        <p:cond delay="indefinite"/>
                      </p:stCondLst>
                      <p:childTnLst>
                        <p:par>
                          <p:cTn id="23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31" dur="indefinite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3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4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35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8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9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40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dur="indefinite" fill="hold">
                      <p:stCondLst>
                        <p:cond delay="indefinite"/>
                      </p:stCondLst>
                      <p:childTnLst>
                        <p:par>
                          <p:cTn id="24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43" dur="indefinite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45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dur="indefinite" fill="hold">
                            <p:stCondLst>
                              <p:cond delay="500"/>
                            </p:stCondLst>
                            <p:childTnLst>
                              <p:par>
                                <p:cTn id="247" dur="indefinite" nodeType="after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 additive="repl">
                                        <p:cTn id="249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dur="indefinite" fill="hold">
                      <p:stCondLst>
                        <p:cond delay="indefinite"/>
                      </p:stCondLst>
                      <p:childTnLst>
                        <p:par>
                          <p:cTn id="251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52" dur="indefinite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4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5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56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9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0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61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dur="indefinite" fill="hold">
                      <p:stCondLst>
                        <p:cond delay="indefinite"/>
                      </p:stCondLst>
                      <p:childTnLst>
                        <p:par>
                          <p:cTn id="263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64" dur="indefinite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66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dur="indefinite" fill="hold">
                            <p:stCondLst>
                              <p:cond delay="500"/>
                            </p:stCondLst>
                            <p:childTnLst>
                              <p:par>
                                <p:cTn id="268" dur="indefinite" nodeType="after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 additive="repl">
                                        <p:cTn id="270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70c0"/>
                </a:solidFill>
                <a:latin typeface="Calibri"/>
              </a:rPr>
              <a:t>Easy to work with grid to</a:t>
            </a:r>
            <a:br>
              <a:rPr sz="3200"/>
            </a:br>
            <a:r>
              <a:rPr b="0" lang="de-DE" sz="3200" spc="-1" strike="noStrike">
                <a:solidFill>
                  <a:srgbClr val="0070c0"/>
                </a:solidFill>
                <a:latin typeface="Calibri"/>
              </a:rPr>
              <a:t>input calculation data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4" name="" descr=""/>
          <p:cNvPicPr/>
          <p:nvPr/>
        </p:nvPicPr>
        <p:blipFill>
          <a:blip r:embed="rId1"/>
          <a:stretch/>
        </p:blipFill>
        <p:spPr>
          <a:xfrm>
            <a:off x="838080" y="1905120"/>
            <a:ext cx="4165560" cy="4074840"/>
          </a:xfrm>
          <a:prstGeom prst="rect">
            <a:avLst/>
          </a:prstGeom>
          <a:ln w="38160">
            <a:solidFill>
              <a:srgbClr val="eeece1"/>
            </a:solidFill>
            <a:miter/>
          </a:ln>
        </p:spPr>
      </p:pic>
      <p:pic>
        <p:nvPicPr>
          <p:cNvPr id="185" name="" descr=""/>
          <p:cNvPicPr/>
          <p:nvPr/>
        </p:nvPicPr>
        <p:blipFill>
          <a:blip r:embed="rId2"/>
          <a:stretch/>
        </p:blipFill>
        <p:spPr>
          <a:xfrm>
            <a:off x="4356000" y="3213000"/>
            <a:ext cx="3168720" cy="3036960"/>
          </a:xfrm>
          <a:prstGeom prst="rect">
            <a:avLst/>
          </a:prstGeom>
          <a:ln w="38160">
            <a:solidFill>
              <a:srgbClr val="eeece1"/>
            </a:solidFill>
            <a:miter/>
          </a:ln>
        </p:spPr>
      </p:pic>
      <p:sp>
        <p:nvSpPr>
          <p:cNvPr id="186" name=""/>
          <p:cNvSpPr/>
          <p:nvPr/>
        </p:nvSpPr>
        <p:spPr>
          <a:xfrm>
            <a:off x="2991240" y="2151000"/>
            <a:ext cx="49554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2400" spc="-1" strike="noStrike">
                <a:solidFill>
                  <a:srgbClr val="eeece1"/>
                </a:solidFill>
                <a:latin typeface="Arial"/>
              </a:rPr>
              <a:t>Select Battery Type and Cell Model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"/>
          <p:cNvSpPr/>
          <p:nvPr/>
        </p:nvSpPr>
        <p:spPr>
          <a:xfrm flipH="1">
            <a:off x="2049120" y="2637000"/>
            <a:ext cx="2236680" cy="194436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"/>
          <p:cNvSpPr/>
          <p:nvPr/>
        </p:nvSpPr>
        <p:spPr>
          <a:xfrm flipH="1">
            <a:off x="5433480" y="2637000"/>
            <a:ext cx="1227240" cy="259236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" descr=""/>
          <p:cNvPicPr/>
          <p:nvPr/>
        </p:nvPicPr>
        <p:blipFill>
          <a:blip r:embed="rId1"/>
          <a:stretch/>
        </p:blipFill>
        <p:spPr>
          <a:xfrm>
            <a:off x="684360" y="1946160"/>
            <a:ext cx="6983280" cy="4546800"/>
          </a:xfrm>
          <a:prstGeom prst="rect">
            <a:avLst/>
          </a:prstGeom>
          <a:ln w="0">
            <a:noFill/>
          </a:ln>
        </p:spPr>
      </p:pic>
      <p:sp>
        <p:nvSpPr>
          <p:cNvPr id="303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600" spc="-1" strike="noStrike">
                <a:solidFill>
                  <a:srgbClr val="0070c0"/>
                </a:solidFill>
                <a:latin typeface="Calibri"/>
              </a:rPr>
              <a:t>Multiple Voltage-over-Load</a:t>
            </a:r>
            <a:br>
              <a:rPr sz="3600"/>
            </a:br>
            <a:r>
              <a:rPr b="0" lang="de-DE" sz="1800" spc="-1" strike="noStrike">
                <a:solidFill>
                  <a:srgbClr val="0070c0"/>
                </a:solidFill>
                <a:latin typeface="Calibri"/>
              </a:rPr>
              <a:t>HERE: compares discharge times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4" name=""/>
          <p:cNvSpPr/>
          <p:nvPr/>
        </p:nvSpPr>
        <p:spPr>
          <a:xfrm>
            <a:off x="1258920" y="3213000"/>
            <a:ext cx="1728720" cy="115272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05" name=""/>
          <p:cNvSpPr/>
          <p:nvPr/>
        </p:nvSpPr>
        <p:spPr>
          <a:xfrm>
            <a:off x="5170320" y="5300640"/>
            <a:ext cx="1651320" cy="368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and vice versa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6" name=""/>
          <p:cNvSpPr/>
          <p:nvPr/>
        </p:nvSpPr>
        <p:spPr>
          <a:xfrm>
            <a:off x="489240" y="2708280"/>
            <a:ext cx="1183680" cy="368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short time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" name=""/>
          <p:cNvSpPr/>
          <p:nvPr/>
        </p:nvSpPr>
        <p:spPr>
          <a:xfrm>
            <a:off x="2577960" y="2205000"/>
            <a:ext cx="1358640" cy="64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end voltage</a:t>
            </a:r>
            <a:br>
              <a:rPr sz="1800"/>
            </a:b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stays high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"/>
          <p:cNvSpPr/>
          <p:nvPr/>
        </p:nvSpPr>
        <p:spPr>
          <a:xfrm>
            <a:off x="3276720" y="2924280"/>
            <a:ext cx="431640" cy="72072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09" name=""/>
          <p:cNvSpPr/>
          <p:nvPr/>
        </p:nvSpPr>
        <p:spPr>
          <a:xfrm flipH="1" flipV="1">
            <a:off x="3201480" y="4722480"/>
            <a:ext cx="1876680" cy="79524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10" name=""/>
          <p:cNvSpPr/>
          <p:nvPr/>
        </p:nvSpPr>
        <p:spPr>
          <a:xfrm flipH="1" flipV="1">
            <a:off x="3777840" y="4435200"/>
            <a:ext cx="1227240" cy="79524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71" dur="indefinite" restart="never" nodeType="tmRoot">
          <p:childTnLst>
            <p:seq>
              <p:cTn id="272" dur="indefinite" nodeType="mainSeq">
                <p:childTnLst>
                  <p:par>
                    <p:cTn id="273" dur="indefinite" fill="hold">
                      <p:stCondLst>
                        <p:cond delay="indefinite"/>
                      </p:stCondLst>
                      <p:childTnLst>
                        <p:par>
                          <p:cTn id="27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75" dur="indefinite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7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8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79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dur="indefinite" fill="hold">
                      <p:stCondLst>
                        <p:cond delay="indefinite"/>
                      </p:stCondLst>
                      <p:childTnLst>
                        <p:par>
                          <p:cTn id="281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82" dur="indefinite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4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5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86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9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0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91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dur="indefinite" fill="hold">
                            <p:stCondLst>
                              <p:cond delay="1000"/>
                            </p:stCondLst>
                            <p:childTnLst>
                              <p:par>
                                <p:cTn id="293" dur="indefinite" nodeType="after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5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6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97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0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1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02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dur="indefinite" fill="hold">
                      <p:stCondLst>
                        <p:cond delay="indefinite"/>
                      </p:stCondLst>
                      <p:childTnLst>
                        <p:par>
                          <p:cTn id="30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05" dur="indefinite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7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8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09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2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3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14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7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8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19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70c0"/>
                </a:solidFill>
                <a:latin typeface="Calibri"/>
              </a:rPr>
              <a:t>More diagrams for easy</a:t>
            </a:r>
            <a:br>
              <a:rPr sz="3200"/>
            </a:br>
            <a:r>
              <a:rPr b="0" lang="de-DE" sz="3200" spc="-1" strike="noStrike">
                <a:solidFill>
                  <a:srgbClr val="0070c0"/>
                </a:solidFill>
                <a:latin typeface="Calibri"/>
              </a:rPr>
              <a:t>"What-if" scenario work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"/>
          <p:cNvSpPr/>
          <p:nvPr/>
        </p:nvSpPr>
        <p:spPr>
          <a:xfrm>
            <a:off x="457200" y="1600200"/>
            <a:ext cx="8229600" cy="452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marL="341280" indent="-3412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Time-over-Load</a:t>
            </a: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 shows endurance in relation to applied discharge load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Load-over-Time</a:t>
            </a: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 shows applicable load in relation to minimum endurance time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Voltage-over-Load</a:t>
            </a: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 shows resulting end voltage related to applied load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Load-over-Voltage</a:t>
            </a: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 shows applicable load related to desired end voltage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320" dur="indefinite" restart="never" nodeType="tmRoot">
          <p:childTnLst>
            <p:seq>
              <p:cTn id="321" dur="indefinite" nodeType="mainSeq">
                <p:childTnLst>
                  <p:par>
                    <p:cTn id="322" dur="indefinite" fill="hold">
                      <p:stCondLst>
                        <p:cond delay="indefinite"/>
                      </p:stCondLst>
                      <p:childTnLst>
                        <p:par>
                          <p:cTn id="323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24" dur="indefinite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6" dur="2000" fill="hold"/>
                                        <p:tgtEl>
                                          <p:spTgt spid="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7" dur="2000" fill="hold"/>
                                        <p:tgtEl>
                                          <p:spTgt spid="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" name="" descr=""/>
          <p:cNvPicPr/>
          <p:nvPr/>
        </p:nvPicPr>
        <p:blipFill>
          <a:blip r:embed="rId1"/>
          <a:stretch/>
        </p:blipFill>
        <p:spPr>
          <a:xfrm>
            <a:off x="547560" y="2435400"/>
            <a:ext cx="7985160" cy="3947760"/>
          </a:xfrm>
          <a:prstGeom prst="rect">
            <a:avLst/>
          </a:prstGeom>
          <a:ln w="0">
            <a:noFill/>
          </a:ln>
        </p:spPr>
      </p:pic>
      <p:sp>
        <p:nvSpPr>
          <p:cNvPr id="314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600" spc="-1" strike="noStrike">
                <a:solidFill>
                  <a:srgbClr val="0070c0"/>
                </a:solidFill>
                <a:latin typeface="Calibri"/>
              </a:rPr>
              <a:t>Diagram: Load-over-Voltage</a:t>
            </a:r>
            <a:br>
              <a:rPr sz="3600"/>
            </a:br>
            <a:r>
              <a:rPr b="0" lang="de-DE" sz="1800" spc="-1" strike="noStrike">
                <a:solidFill>
                  <a:srgbClr val="0070c0"/>
                </a:solidFill>
                <a:latin typeface="Calibri"/>
              </a:rPr>
              <a:t>(also called Voltage-to-Load)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5" name=""/>
          <p:cNvSpPr/>
          <p:nvPr/>
        </p:nvSpPr>
        <p:spPr>
          <a:xfrm flipV="1">
            <a:off x="2627280" y="3282480"/>
            <a:ext cx="1368360" cy="144324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16" name=""/>
          <p:cNvSpPr/>
          <p:nvPr/>
        </p:nvSpPr>
        <p:spPr>
          <a:xfrm flipH="1" flipV="1">
            <a:off x="4857480" y="3714480"/>
            <a:ext cx="795240" cy="22068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17" name=""/>
          <p:cNvSpPr/>
          <p:nvPr/>
        </p:nvSpPr>
        <p:spPr>
          <a:xfrm>
            <a:off x="5746680" y="3716280"/>
            <a:ext cx="2652480" cy="64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requiring 1.0 Volts drops</a:t>
            </a:r>
            <a:br>
              <a:rPr sz="1800"/>
            </a:b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load allowance to 280 A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"/>
          <p:cNvSpPr/>
          <p:nvPr/>
        </p:nvSpPr>
        <p:spPr>
          <a:xfrm>
            <a:off x="971640" y="4869000"/>
            <a:ext cx="2232000" cy="64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end voltage 0.8 V</a:t>
            </a:r>
            <a:br>
              <a:rPr sz="1800"/>
            </a:b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allows 350 A load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9" name=""/>
          <p:cNvSpPr/>
          <p:nvPr/>
        </p:nvSpPr>
        <p:spPr>
          <a:xfrm flipH="1" flipV="1">
            <a:off x="4128840" y="3225960"/>
            <a:ext cx="12600" cy="264312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20" name=""/>
          <p:cNvSpPr/>
          <p:nvPr/>
        </p:nvSpPr>
        <p:spPr>
          <a:xfrm flipH="1" flipV="1">
            <a:off x="1281240" y="3176640"/>
            <a:ext cx="2806560" cy="2520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21" name=""/>
          <p:cNvSpPr/>
          <p:nvPr/>
        </p:nvSpPr>
        <p:spPr>
          <a:xfrm flipV="1">
            <a:off x="4762440" y="3713040"/>
            <a:ext cx="1800" cy="213696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22" name=""/>
          <p:cNvSpPr/>
          <p:nvPr/>
        </p:nvSpPr>
        <p:spPr>
          <a:xfrm flipH="1">
            <a:off x="1318680" y="3691080"/>
            <a:ext cx="3426120" cy="612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28" dur="indefinite" restart="never" nodeType="tmRoot">
          <p:childTnLst>
            <p:seq>
              <p:cTn id="329" dur="indefinite" nodeType="mainSeq">
                <p:childTnLst>
                  <p:par>
                    <p:cTn id="330" dur="indefinite" fill="hold">
                      <p:stCondLst>
                        <p:cond delay="indefinite"/>
                      </p:stCondLst>
                      <p:childTnLst>
                        <p:par>
                          <p:cTn id="331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32" dur="indefinite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4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5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36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dur="indefinite" fill="hold">
                      <p:stCondLst>
                        <p:cond delay="indefinite"/>
                      </p:stCondLst>
                      <p:childTnLst>
                        <p:par>
                          <p:cTn id="33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39" dur="indefinite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1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2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43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6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7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48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dur="indefinite" fill="hold">
                      <p:stCondLst>
                        <p:cond delay="indefinite"/>
                      </p:stCondLst>
                      <p:childTnLst>
                        <p:par>
                          <p:cTn id="35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51" dur="indefinite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35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dur="indefinite" fill="hold">
                            <p:stCondLst>
                              <p:cond delay="500"/>
                            </p:stCondLst>
                            <p:childTnLst>
                              <p:par>
                                <p:cTn id="355" dur="indefinite" nodeType="after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 additive="repl">
                                        <p:cTn id="357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dur="indefinite" fill="hold">
                      <p:stCondLst>
                        <p:cond delay="indefinite"/>
                      </p:stCondLst>
                      <p:childTnLst>
                        <p:par>
                          <p:cTn id="359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60" dur="indefinite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2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3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64"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7" dur="1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8" dur="1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69"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dur="indefinite" fill="hold">
                      <p:stCondLst>
                        <p:cond delay="indefinite"/>
                      </p:stCondLst>
                      <p:childTnLst>
                        <p:par>
                          <p:cTn id="371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72" dur="indefinite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374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dur="indefinite" fill="hold">
                            <p:stCondLst>
                              <p:cond delay="500"/>
                            </p:stCondLst>
                            <p:childTnLst>
                              <p:par>
                                <p:cTn id="376" dur="indefinite" nodeType="after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 additive="repl">
                                        <p:cTn id="378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" name="" descr=""/>
          <p:cNvPicPr/>
          <p:nvPr/>
        </p:nvPicPr>
        <p:blipFill>
          <a:blip r:embed="rId1"/>
          <a:stretch/>
        </p:blipFill>
        <p:spPr>
          <a:xfrm>
            <a:off x="468360" y="2492280"/>
            <a:ext cx="8107200" cy="4006800"/>
          </a:xfrm>
          <a:prstGeom prst="rect">
            <a:avLst/>
          </a:prstGeom>
          <a:ln w="0">
            <a:noFill/>
          </a:ln>
        </p:spPr>
      </p:pic>
      <p:sp>
        <p:nvSpPr>
          <p:cNvPr id="324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600" spc="-1" strike="noStrike">
                <a:solidFill>
                  <a:srgbClr val="0070c0"/>
                </a:solidFill>
                <a:latin typeface="Calibri"/>
              </a:rPr>
              <a:t>Multiple Load-over-Voltage</a:t>
            </a:r>
            <a:br>
              <a:rPr sz="3600"/>
            </a:br>
            <a:r>
              <a:rPr b="0" lang="de-DE" sz="1800" spc="-1" strike="noStrike">
                <a:solidFill>
                  <a:srgbClr val="0070c0"/>
                </a:solidFill>
                <a:latin typeface="Calibri"/>
              </a:rPr>
              <a:t>HERE: compares different cell models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"/>
          <p:cNvSpPr/>
          <p:nvPr/>
        </p:nvSpPr>
        <p:spPr>
          <a:xfrm>
            <a:off x="1258920" y="2276640"/>
            <a:ext cx="1081080" cy="295272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26" name=""/>
          <p:cNvSpPr/>
          <p:nvPr/>
        </p:nvSpPr>
        <p:spPr>
          <a:xfrm flipV="1">
            <a:off x="3348000" y="3571560"/>
            <a:ext cx="142920" cy="79524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27" name=""/>
          <p:cNvSpPr/>
          <p:nvPr/>
        </p:nvSpPr>
        <p:spPr>
          <a:xfrm>
            <a:off x="5746680" y="4653000"/>
            <a:ext cx="1651320" cy="368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and vice versa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"/>
          <p:cNvSpPr/>
          <p:nvPr/>
        </p:nvSpPr>
        <p:spPr>
          <a:xfrm>
            <a:off x="417240" y="1773360"/>
            <a:ext cx="1575360" cy="368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bigger battery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"/>
          <p:cNvSpPr/>
          <p:nvPr/>
        </p:nvSpPr>
        <p:spPr>
          <a:xfrm>
            <a:off x="2363760" y="4437000"/>
            <a:ext cx="2003400" cy="368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1800" spc="-1" strike="noStrike">
                <a:solidFill>
                  <a:srgbClr val="eeece1"/>
                </a:solidFill>
                <a:latin typeface="Arial"/>
              </a:rPr>
              <a:t>allows higher load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"/>
          <p:cNvSpPr/>
          <p:nvPr/>
        </p:nvSpPr>
        <p:spPr>
          <a:xfrm flipH="1">
            <a:off x="2770200" y="5013360"/>
            <a:ext cx="2811600" cy="64764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1" name=""/>
          <p:cNvSpPr/>
          <p:nvPr/>
        </p:nvSpPr>
        <p:spPr>
          <a:xfrm flipH="1" flipV="1">
            <a:off x="3633480" y="4003560"/>
            <a:ext cx="1947960" cy="65088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79" dur="indefinite" restart="never" nodeType="tmRoot">
          <p:childTnLst>
            <p:seq>
              <p:cTn id="380" dur="indefinite" nodeType="mainSeq">
                <p:childTnLst>
                  <p:par>
                    <p:cTn id="381" dur="indefinite" fill="hold">
                      <p:stCondLst>
                        <p:cond delay="indefinite"/>
                      </p:stCondLst>
                      <p:childTnLst>
                        <p:par>
                          <p:cTn id="38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83" dur="indefinite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5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6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87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dur="indefinite" fill="hold">
                      <p:stCondLst>
                        <p:cond delay="indefinite"/>
                      </p:stCondLst>
                      <p:childTnLst>
                        <p:par>
                          <p:cTn id="389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90" dur="indefinite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2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3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94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7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8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99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dur="indefinite" fill="hold">
                            <p:stCondLst>
                              <p:cond delay="1000"/>
                            </p:stCondLst>
                            <p:childTnLst>
                              <p:par>
                                <p:cTn id="401" dur="indefinite" nodeType="after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3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4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05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8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9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10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dur="indefinite" fill="hold">
                      <p:stCondLst>
                        <p:cond delay="indefinite"/>
                      </p:stCondLst>
                      <p:childTnLst>
                        <p:par>
                          <p:cTn id="41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13" dur="indefinite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5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6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17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0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1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22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dur="indefinite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5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6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27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" descr=""/>
          <p:cNvPicPr/>
          <p:nvPr/>
        </p:nvPicPr>
        <p:blipFill>
          <a:blip r:embed="rId1"/>
          <a:stretch/>
        </p:blipFill>
        <p:spPr>
          <a:xfrm>
            <a:off x="639720" y="2975040"/>
            <a:ext cx="6913440" cy="3663720"/>
          </a:xfrm>
          <a:prstGeom prst="rect">
            <a:avLst/>
          </a:prstGeom>
          <a:ln w="0">
            <a:noFill/>
          </a:ln>
        </p:spPr>
      </p:pic>
      <p:sp>
        <p:nvSpPr>
          <p:cNvPr id="333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70c0"/>
                </a:solidFill>
                <a:latin typeface="Calibri"/>
              </a:rPr>
              <a:t>Combining multiple</a:t>
            </a:r>
            <a:br>
              <a:rPr sz="3200"/>
            </a:br>
            <a:r>
              <a:rPr b="0" lang="de-DE" sz="3200" spc="-1" strike="noStrike">
                <a:solidFill>
                  <a:srgbClr val="0070c0"/>
                </a:solidFill>
                <a:latin typeface="Calibri"/>
              </a:rPr>
              <a:t>input strategies is possible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"/>
          <p:cNvSpPr/>
          <p:nvPr/>
        </p:nvSpPr>
        <p:spPr>
          <a:xfrm>
            <a:off x="457200" y="1600200"/>
            <a:ext cx="8229600" cy="452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marL="3412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Example: Compare different cell models for different required end voltages in</a:t>
            </a:r>
            <a:br>
              <a:rPr sz="3200"/>
            </a:br>
            <a:r>
              <a:rPr b="0" lang="de-DE" sz="3200" spc="-1" strike="noStrike">
                <a:solidFill>
                  <a:srgbClr val="eeece1"/>
                </a:solidFill>
                <a:latin typeface="Calibri"/>
              </a:rPr>
              <a:t>one diagram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428" dur="indefinite" restart="never" nodeType="tmRoot">
          <p:childTnLst>
            <p:seq>
              <p:cTn id="429" dur="indefinite" nodeType="mainSeq">
                <p:childTnLst>
                  <p:par>
                    <p:cTn id="430" dur="indefinite" fill="hold">
                      <p:stCondLst>
                        <p:cond delay="indefinite"/>
                      </p:stCondLst>
                      <p:childTnLst>
                        <p:par>
                          <p:cTn id="431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32" dur="indefinite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434" dur="500"/>
                                        <p:tgtEl>
                                          <p:spTgt spid="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dur="indefinite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437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70c0"/>
                </a:solidFill>
                <a:latin typeface="Calibri"/>
              </a:rPr>
              <a:t>More diagrams for easy</a:t>
            </a:r>
            <a:br>
              <a:rPr sz="3200"/>
            </a:br>
            <a:r>
              <a:rPr b="0" lang="de-DE" sz="3200" spc="-1" strike="noStrike">
                <a:solidFill>
                  <a:srgbClr val="0070c0"/>
                </a:solidFill>
                <a:latin typeface="Calibri"/>
              </a:rPr>
              <a:t>cell model comparision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6" name=""/>
          <p:cNvSpPr/>
          <p:nvPr/>
        </p:nvSpPr>
        <p:spPr>
          <a:xfrm>
            <a:off x="457200" y="1600200"/>
            <a:ext cx="8229600" cy="452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marL="3412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Time-over-Model</a:t>
            </a: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 shows endurance</a:t>
            </a:r>
            <a:br>
              <a:rPr sz="3200"/>
            </a:b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for given load and end voltage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438" dur="indefinite" restart="never" nodeType="tmRoot">
          <p:childTnLst>
            <p:seq>
              <p:cTn id="439" dur="indefinite" nodeType="mainSeq">
                <p:childTnLst>
                  <p:par>
                    <p:cTn id="440" dur="indefinite" fill="hold">
                      <p:stCondLst>
                        <p:cond delay="indefinite"/>
                      </p:stCondLst>
                      <p:childTnLst>
                        <p:par>
                          <p:cTn id="441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42" dur="indefinite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4" dur="2000" fill="hold"/>
                                        <p:tgtEl>
                                          <p:spTgt spid="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5" dur="2000" fill="hold"/>
                                        <p:tgtEl>
                                          <p:spTgt spid="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" name="" descr=""/>
          <p:cNvPicPr/>
          <p:nvPr/>
        </p:nvPicPr>
        <p:blipFill>
          <a:blip r:embed="rId1"/>
          <a:stretch/>
        </p:blipFill>
        <p:spPr>
          <a:xfrm>
            <a:off x="1042920" y="1989000"/>
            <a:ext cx="6985080" cy="4523040"/>
          </a:xfrm>
          <a:prstGeom prst="rect">
            <a:avLst/>
          </a:prstGeom>
          <a:ln w="0">
            <a:noFill/>
          </a:ln>
        </p:spPr>
      </p:pic>
      <p:sp>
        <p:nvSpPr>
          <p:cNvPr id="338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600" spc="-1" strike="noStrike">
                <a:solidFill>
                  <a:srgbClr val="0070c0"/>
                </a:solidFill>
                <a:latin typeface="Calibri"/>
              </a:rPr>
              <a:t>Example: Time-over-Model</a:t>
            </a:r>
            <a:br>
              <a:rPr sz="3600"/>
            </a:br>
            <a:r>
              <a:rPr b="0" lang="de-DE" sz="1800" spc="-1" strike="noStrike">
                <a:solidFill>
                  <a:srgbClr val="0070c0"/>
                </a:solidFill>
                <a:latin typeface="Calibri"/>
              </a:rPr>
              <a:t>(also called Model-to-Time)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446" dur="indefinite" restart="never" nodeType="tmRoot">
          <p:childTnLst>
            <p:seq>
              <p:cTn id="447" dur="indefinite" nodeType="mainSeq">
                <p:childTnLst>
                  <p:par>
                    <p:cTn id="448" dur="indefinite" fill="hold">
                      <p:stCondLst>
                        <p:cond delay="indefinite"/>
                      </p:stCondLst>
                      <p:childTnLst>
                        <p:par>
                          <p:cTn id="449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50" dur="indefinite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45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70c0"/>
                </a:solidFill>
                <a:latin typeface="Calibri"/>
              </a:rPr>
              <a:t>More diagrams for easy cell model comparision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0" name=""/>
          <p:cNvSpPr/>
          <p:nvPr/>
        </p:nvSpPr>
        <p:spPr>
          <a:xfrm>
            <a:off x="457200" y="1600200"/>
            <a:ext cx="8229600" cy="452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marL="3412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Time-over-Model</a:t>
            </a: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 shows endurance</a:t>
            </a:r>
            <a:br>
              <a:rPr sz="3200"/>
            </a:b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for given load and end voltage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Load-over-Model</a:t>
            </a: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 shows applicable load for given discharge time and end voltage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453" dur="indefinite" restart="never" nodeType="tmRoot">
          <p:childTnLst>
            <p:seq>
              <p:cTn id="454" dur="indefinite" nodeType="mainSeq">
                <p:childTnLst>
                  <p:par>
                    <p:cTn id="455" dur="indefinite" fill="hold">
                      <p:stCondLst>
                        <p:cond delay="indefinite"/>
                      </p:stCondLst>
                      <p:childTnLst>
                        <p:par>
                          <p:cTn id="45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57" dur="indefinite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9" dur="2000" fill="hold"/>
                                        <p:tgtEl>
                                          <p:spTgt spid="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0" dur="2000" fill="hold"/>
                                        <p:tgtEl>
                                          <p:spTgt spid="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600" spc="-1" strike="noStrike">
                <a:solidFill>
                  <a:srgbClr val="0070c0"/>
                </a:solidFill>
                <a:latin typeface="Calibri"/>
              </a:rPr>
              <a:t>Example: Load-over-Model</a:t>
            </a:r>
            <a:br>
              <a:rPr sz="3600"/>
            </a:br>
            <a:r>
              <a:rPr b="0" lang="de-DE" sz="1800" spc="-1" strike="noStrike">
                <a:solidFill>
                  <a:srgbClr val="0070c0"/>
                </a:solidFill>
                <a:latin typeface="Calibri"/>
              </a:rPr>
              <a:t>(also called Model-to-Load)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42" name="" descr=""/>
          <p:cNvPicPr/>
          <p:nvPr/>
        </p:nvPicPr>
        <p:blipFill>
          <a:blip r:embed="rId1"/>
          <a:stretch/>
        </p:blipFill>
        <p:spPr>
          <a:xfrm>
            <a:off x="1332000" y="2133720"/>
            <a:ext cx="6335640" cy="432900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61" dur="indefinite" restart="never" nodeType="tmRoot">
          <p:childTnLst>
            <p:seq>
              <p:cTn id="462" dur="indefinite" nodeType="mainSeq">
                <p:childTnLst>
                  <p:par>
                    <p:cTn id="463" dur="indefinite" fill="hold">
                      <p:stCondLst>
                        <p:cond delay="indefinite"/>
                      </p:stCondLst>
                      <p:childTnLst>
                        <p:par>
                          <p:cTn id="46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65" dur="indefinite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467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70c0"/>
                </a:solidFill>
                <a:latin typeface="Calibri"/>
              </a:rPr>
              <a:t>More diagrams for easy</a:t>
            </a:r>
            <a:br>
              <a:rPr sz="3200"/>
            </a:br>
            <a:r>
              <a:rPr b="0" lang="de-DE" sz="3200" spc="-1" strike="noStrike">
                <a:solidFill>
                  <a:srgbClr val="0070c0"/>
                </a:solidFill>
                <a:latin typeface="Calibri"/>
              </a:rPr>
              <a:t>cell model comparision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4" name=""/>
          <p:cNvSpPr/>
          <p:nvPr/>
        </p:nvSpPr>
        <p:spPr>
          <a:xfrm>
            <a:off x="457200" y="1600200"/>
            <a:ext cx="8229600" cy="452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marL="3412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Time-over-Model</a:t>
            </a: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 shows endurance</a:t>
            </a:r>
            <a:br>
              <a:rPr sz="3200"/>
            </a:b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for given load and end voltage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Load-over-Model</a:t>
            </a: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 shows applicable load for given discharge time and end voltage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Voltage-over-Model</a:t>
            </a: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 shows end voltage for given load/time profile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468" dur="indefinite" restart="never" nodeType="tmRoot">
          <p:childTnLst>
            <p:seq>
              <p:cTn id="469" dur="indefinite" nodeType="mainSeq">
                <p:childTnLst>
                  <p:par>
                    <p:cTn id="470" dur="indefinite" fill="hold">
                      <p:stCondLst>
                        <p:cond delay="indefinite"/>
                      </p:stCondLst>
                      <p:childTnLst>
                        <p:par>
                          <p:cTn id="471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72" dur="indefinite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4" dur="2000" fill="hold"/>
                                        <p:tgtEl>
                                          <p:spTgt spid="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5" dur="2000" fill="hold"/>
                                        <p:tgtEl>
                                          <p:spTgt spid="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70c0"/>
                </a:solidFill>
                <a:latin typeface="Calibri"/>
              </a:rPr>
              <a:t>Quick overview of</a:t>
            </a:r>
            <a:br>
              <a:rPr sz="3200"/>
            </a:br>
            <a:r>
              <a:rPr b="0" lang="de-DE" sz="3200" spc="-1" strike="noStrike">
                <a:solidFill>
                  <a:srgbClr val="0070c0"/>
                </a:solidFill>
                <a:latin typeface="Calibri"/>
              </a:rPr>
              <a:t>battery's discharge behaviour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0" name="" descr=""/>
          <p:cNvPicPr/>
          <p:nvPr/>
        </p:nvPicPr>
        <p:blipFill>
          <a:blip r:embed="rId1"/>
          <a:stretch/>
        </p:blipFill>
        <p:spPr>
          <a:xfrm>
            <a:off x="971640" y="3357720"/>
            <a:ext cx="3438360" cy="2543040"/>
          </a:xfrm>
          <a:prstGeom prst="rect">
            <a:avLst/>
          </a:prstGeom>
          <a:ln w="0">
            <a:noFill/>
          </a:ln>
        </p:spPr>
      </p:pic>
      <p:sp>
        <p:nvSpPr>
          <p:cNvPr id="191" name=""/>
          <p:cNvSpPr/>
          <p:nvPr/>
        </p:nvSpPr>
        <p:spPr>
          <a:xfrm>
            <a:off x="2990520" y="2151000"/>
            <a:ext cx="580284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2400" spc="-1" strike="noStrike">
                <a:solidFill>
                  <a:srgbClr val="eeece1"/>
                </a:solidFill>
                <a:latin typeface="Arial"/>
              </a:rPr>
              <a:t>Enter Load Value and see Curve instantly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"/>
          <p:cNvSpPr/>
          <p:nvPr/>
        </p:nvSpPr>
        <p:spPr>
          <a:xfrm flipH="1">
            <a:off x="2553840" y="2637000"/>
            <a:ext cx="1731960" cy="201600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193" name="" descr=""/>
          <p:cNvPicPr/>
          <p:nvPr/>
        </p:nvPicPr>
        <p:blipFill>
          <a:blip r:embed="rId2"/>
          <a:stretch/>
        </p:blipFill>
        <p:spPr>
          <a:xfrm>
            <a:off x="4284720" y="2884320"/>
            <a:ext cx="4471920" cy="3544920"/>
          </a:xfrm>
          <a:prstGeom prst="rect">
            <a:avLst/>
          </a:prstGeom>
          <a:ln w="0">
            <a:noFill/>
          </a:ln>
        </p:spPr>
      </p:pic>
      <p:sp>
        <p:nvSpPr>
          <p:cNvPr id="194" name=""/>
          <p:cNvSpPr/>
          <p:nvPr/>
        </p:nvSpPr>
        <p:spPr>
          <a:xfrm flipH="1">
            <a:off x="6586560" y="2637000"/>
            <a:ext cx="652320" cy="165564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600" spc="-1" strike="noStrike">
                <a:solidFill>
                  <a:srgbClr val="0070c0"/>
                </a:solidFill>
                <a:latin typeface="Calibri"/>
              </a:rPr>
              <a:t>Example: Voltage-over-Model</a:t>
            </a:r>
            <a:br>
              <a:rPr sz="3600"/>
            </a:br>
            <a:r>
              <a:rPr b="0" lang="de-DE" sz="1800" spc="-1" strike="noStrike">
                <a:solidFill>
                  <a:srgbClr val="0070c0"/>
                </a:solidFill>
                <a:latin typeface="Calibri"/>
              </a:rPr>
              <a:t>(also called Model-to-Voltage)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46" name="" descr=""/>
          <p:cNvPicPr/>
          <p:nvPr/>
        </p:nvPicPr>
        <p:blipFill>
          <a:blip r:embed="rId1"/>
          <a:stretch/>
        </p:blipFill>
        <p:spPr>
          <a:xfrm>
            <a:off x="1258920" y="1989000"/>
            <a:ext cx="6696000" cy="435456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76" dur="indefinite" restart="never" nodeType="tmRoot">
          <p:childTnLst>
            <p:seq>
              <p:cTn id="477" dur="indefinite" nodeType="mainSeq">
                <p:childTnLst>
                  <p:par>
                    <p:cTn id="478" dur="indefinite" fill="hold">
                      <p:stCondLst>
                        <p:cond delay="indefinite"/>
                      </p:stCondLst>
                      <p:childTnLst>
                        <p:par>
                          <p:cTn id="479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80" dur="indefinite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482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>
                <a:solidFill>
                  <a:srgbClr val="0070c0"/>
                </a:solidFill>
                <a:latin typeface="Calibri"/>
              </a:rPr>
              <a:t>More diagrams for easy</a:t>
            </a:r>
            <a:br>
              <a:rPr sz="3200"/>
            </a:br>
            <a:r>
              <a:rPr b="0" lang="de-DE" sz="3200" spc="-1" strike="noStrike">
                <a:solidFill>
                  <a:srgbClr val="0070c0"/>
                </a:solidFill>
                <a:latin typeface="Calibri"/>
              </a:rPr>
              <a:t>cell model comparision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8" name=""/>
          <p:cNvSpPr/>
          <p:nvPr/>
        </p:nvSpPr>
        <p:spPr>
          <a:xfrm>
            <a:off x="457200" y="1600200"/>
            <a:ext cx="8229600" cy="452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marL="3412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Time-over-Model</a:t>
            </a: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 shows endurance</a:t>
            </a:r>
            <a:br>
              <a:rPr sz="3200"/>
            </a:b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for given load and end voltage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Load-over-Model</a:t>
            </a: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 shows applicable load for given discharge time and end voltage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Voltage-over-Model</a:t>
            </a: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 shows end voltage for given load/time profile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200" spc="-1" strike="noStrike" u="sng">
                <a:solidFill>
                  <a:srgbClr val="000000"/>
                </a:solidFill>
                <a:uFillTx/>
                <a:latin typeface="Calibri"/>
              </a:rPr>
              <a:t>All diagrams available in mirror form, too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483" dur="indefinite" restart="never" nodeType="tmRoot">
          <p:childTnLst>
            <p:seq>
              <p:cTn id="484" dur="indefinite" nodeType="mainSeq">
                <p:childTnLst>
                  <p:par>
                    <p:cTn id="485" dur="indefinite" fill="hold">
                      <p:stCondLst>
                        <p:cond delay="indefinite"/>
                      </p:stCondLst>
                      <p:childTnLst>
                        <p:par>
                          <p:cTn id="48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87" dur="indefinite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9" dur="2000" fill="hold"/>
                                        <p:tgtEl>
                                          <p:spTgt spid="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0" dur="2000" fill="hold"/>
                                        <p:tgtEl>
                                          <p:spTgt spid="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9" name="" descr=""/>
          <p:cNvPicPr/>
          <p:nvPr/>
        </p:nvPicPr>
        <p:blipFill>
          <a:blip r:embed="rId1"/>
          <a:stretch/>
        </p:blipFill>
        <p:spPr>
          <a:xfrm>
            <a:off x="5364000" y="4005360"/>
            <a:ext cx="3187800" cy="21556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sp>
        <p:nvSpPr>
          <p:cNvPr id="350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3600" spc="-1" strike="noStrike">
                <a:solidFill>
                  <a:srgbClr val="0070c0"/>
                </a:solidFill>
                <a:latin typeface="Calibri"/>
              </a:rPr>
              <a:t>Mirrored Model-to-X Diagrams</a:t>
            </a:r>
            <a:br>
              <a:rPr sz="3600"/>
            </a:br>
            <a:r>
              <a:rPr b="0" lang="de-DE" sz="1800" spc="-1" strike="noStrike">
                <a:solidFill>
                  <a:srgbClr val="0070c0"/>
                </a:solidFill>
                <a:latin typeface="Calibri"/>
              </a:rPr>
              <a:t>(also called Model-over-X)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51" name="" descr=""/>
          <p:cNvPicPr/>
          <p:nvPr/>
        </p:nvPicPr>
        <p:blipFill>
          <a:blip r:embed="rId2"/>
          <a:stretch/>
        </p:blipFill>
        <p:spPr>
          <a:xfrm>
            <a:off x="2916360" y="2924280"/>
            <a:ext cx="3240000" cy="23256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352" name="" descr=""/>
          <p:cNvPicPr/>
          <p:nvPr/>
        </p:nvPicPr>
        <p:blipFill>
          <a:blip r:embed="rId3"/>
          <a:stretch/>
        </p:blipFill>
        <p:spPr>
          <a:xfrm>
            <a:off x="900000" y="2060640"/>
            <a:ext cx="2735280" cy="224316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</p:spTree>
  </p:cSld>
  <p:timing>
    <p:tnLst>
      <p:par>
        <p:cTn id="491" dur="indefinite" restart="never" nodeType="tmRoot">
          <p:childTnLst>
            <p:seq>
              <p:cTn id="492" dur="indefinite" nodeType="mainSeq">
                <p:childTnLst>
                  <p:par>
                    <p:cTn id="493" dur="indefinite" fill="hold">
                      <p:stCondLst>
                        <p:cond delay="indefinite"/>
                      </p:stCondLst>
                      <p:childTnLst>
                        <p:par>
                          <p:cTn id="49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95" dur="indefinite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7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8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dur="indefinite" fill="hold">
                      <p:stCondLst>
                        <p:cond delay="indefinite"/>
                      </p:stCondLst>
                      <p:childTnLst>
                        <p:par>
                          <p:cTn id="50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501" dur="indefinite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3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4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dur="indefinite" fill="hold">
                      <p:stCondLst>
                        <p:cond delay="indefinite"/>
                      </p:stCondLst>
                      <p:childTnLst>
                        <p:par>
                          <p:cTn id="50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507" dur="indefinite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9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0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4000" spc="-1" strike="noStrike">
                <a:solidFill>
                  <a:srgbClr val="0070c0"/>
                </a:solidFill>
                <a:latin typeface="Calibri"/>
              </a:rPr>
              <a:t>Easily change appearance</a:t>
            </a:r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6" name="" descr=""/>
          <p:cNvPicPr/>
          <p:nvPr/>
        </p:nvPicPr>
        <p:blipFill>
          <a:blip r:embed="rId1"/>
          <a:stretch/>
        </p:blipFill>
        <p:spPr>
          <a:xfrm>
            <a:off x="468360" y="2997360"/>
            <a:ext cx="1511280" cy="1511280"/>
          </a:xfrm>
          <a:prstGeom prst="rect">
            <a:avLst/>
          </a:prstGeom>
          <a:ln w="0">
            <a:noFill/>
          </a:ln>
        </p:spPr>
      </p:pic>
      <p:pic>
        <p:nvPicPr>
          <p:cNvPr id="197" name="" descr=""/>
          <p:cNvPicPr/>
          <p:nvPr/>
        </p:nvPicPr>
        <p:blipFill>
          <a:blip r:embed="rId2"/>
          <a:stretch/>
        </p:blipFill>
        <p:spPr>
          <a:xfrm>
            <a:off x="2195640" y="3068640"/>
            <a:ext cx="3476520" cy="2473200"/>
          </a:xfrm>
          <a:prstGeom prst="rect">
            <a:avLst/>
          </a:prstGeom>
          <a:ln w="0">
            <a:noFill/>
          </a:ln>
        </p:spPr>
      </p:pic>
      <p:pic>
        <p:nvPicPr>
          <p:cNvPr id="198" name="" descr=""/>
          <p:cNvPicPr/>
          <p:nvPr/>
        </p:nvPicPr>
        <p:blipFill>
          <a:blip r:embed="rId3"/>
          <a:stretch/>
        </p:blipFill>
        <p:spPr>
          <a:xfrm>
            <a:off x="1692360" y="3357720"/>
            <a:ext cx="1319040" cy="2968560"/>
          </a:xfrm>
          <a:prstGeom prst="rect">
            <a:avLst/>
          </a:prstGeom>
          <a:ln w="38160">
            <a:solidFill>
              <a:srgbClr val="eeece1"/>
            </a:solidFill>
            <a:miter/>
          </a:ln>
        </p:spPr>
      </p:pic>
      <p:sp>
        <p:nvSpPr>
          <p:cNvPr id="199" name=""/>
          <p:cNvSpPr/>
          <p:nvPr/>
        </p:nvSpPr>
        <p:spPr>
          <a:xfrm>
            <a:off x="1357560" y="1989000"/>
            <a:ext cx="58698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2400" spc="-1" strike="noStrike">
                <a:solidFill>
                  <a:srgbClr val="eeece1"/>
                </a:solidFill>
                <a:latin typeface="Arial"/>
              </a:rPr>
              <a:t>Curve colour, Line style, Legends, Scaling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"/>
          <p:cNvSpPr/>
          <p:nvPr/>
        </p:nvSpPr>
        <p:spPr>
          <a:xfrm flipH="1">
            <a:off x="1041480" y="2492280"/>
            <a:ext cx="1371600" cy="136836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"/>
          <p:cNvSpPr/>
          <p:nvPr/>
        </p:nvSpPr>
        <p:spPr>
          <a:xfrm flipH="1">
            <a:off x="2698560" y="2492280"/>
            <a:ext cx="1298520" cy="230508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202" name="" descr=""/>
          <p:cNvPicPr/>
          <p:nvPr/>
        </p:nvPicPr>
        <p:blipFill>
          <a:blip r:embed="rId4"/>
          <a:stretch/>
        </p:blipFill>
        <p:spPr>
          <a:xfrm>
            <a:off x="5508720" y="3573360"/>
            <a:ext cx="2654280" cy="2406600"/>
          </a:xfrm>
          <a:prstGeom prst="rect">
            <a:avLst/>
          </a:prstGeom>
          <a:ln w="0">
            <a:noFill/>
          </a:ln>
        </p:spPr>
      </p:pic>
      <p:sp>
        <p:nvSpPr>
          <p:cNvPr id="203" name=""/>
          <p:cNvSpPr/>
          <p:nvPr/>
        </p:nvSpPr>
        <p:spPr>
          <a:xfrm flipH="1">
            <a:off x="4210200" y="2492280"/>
            <a:ext cx="938160" cy="201636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"/>
          <p:cNvSpPr/>
          <p:nvPr/>
        </p:nvSpPr>
        <p:spPr>
          <a:xfrm flipH="1">
            <a:off x="6299280" y="2492280"/>
            <a:ext cx="217440" cy="172872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4000" spc="-1" strike="noStrike">
                <a:solidFill>
                  <a:srgbClr val="0070c0"/>
                </a:solidFill>
                <a:latin typeface="Calibri"/>
              </a:rPr>
              <a:t>Load Profile editor</a:t>
            </a:r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6" name="" descr=""/>
          <p:cNvPicPr/>
          <p:nvPr/>
        </p:nvPicPr>
        <p:blipFill>
          <a:blip r:embed="rId1"/>
          <a:stretch/>
        </p:blipFill>
        <p:spPr>
          <a:xfrm>
            <a:off x="395280" y="3573360"/>
            <a:ext cx="2087640" cy="1847880"/>
          </a:xfrm>
          <a:prstGeom prst="rect">
            <a:avLst/>
          </a:prstGeom>
          <a:ln w="0">
            <a:noFill/>
          </a:ln>
        </p:spPr>
      </p:pic>
      <p:pic>
        <p:nvPicPr>
          <p:cNvPr id="207" name="" descr=""/>
          <p:cNvPicPr/>
          <p:nvPr/>
        </p:nvPicPr>
        <p:blipFill>
          <a:blip r:embed="rId2"/>
          <a:stretch/>
        </p:blipFill>
        <p:spPr>
          <a:xfrm>
            <a:off x="2050920" y="3933720"/>
            <a:ext cx="4032360" cy="2490840"/>
          </a:xfrm>
          <a:prstGeom prst="rect">
            <a:avLst/>
          </a:prstGeom>
          <a:ln w="0">
            <a:noFill/>
          </a:ln>
        </p:spPr>
      </p:pic>
      <p:sp>
        <p:nvSpPr>
          <p:cNvPr id="208" name=""/>
          <p:cNvSpPr/>
          <p:nvPr/>
        </p:nvSpPr>
        <p:spPr>
          <a:xfrm>
            <a:off x="1352520" y="1989000"/>
            <a:ext cx="558468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2400" spc="-1" strike="noStrike">
                <a:solidFill>
                  <a:srgbClr val="eeece1"/>
                </a:solidFill>
                <a:latin typeface="Arial"/>
              </a:rPr>
              <a:t>Select Editor, enter Data, inspect Result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"/>
          <p:cNvSpPr/>
          <p:nvPr/>
        </p:nvSpPr>
        <p:spPr>
          <a:xfrm flipH="1">
            <a:off x="1546200" y="2492280"/>
            <a:ext cx="866880" cy="208908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"/>
          <p:cNvSpPr/>
          <p:nvPr/>
        </p:nvSpPr>
        <p:spPr>
          <a:xfrm flipH="1">
            <a:off x="3633840" y="2492280"/>
            <a:ext cx="866880" cy="208908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211" name="" descr=""/>
          <p:cNvPicPr/>
          <p:nvPr/>
        </p:nvPicPr>
        <p:blipFill>
          <a:blip r:embed="rId3"/>
          <a:stretch/>
        </p:blipFill>
        <p:spPr>
          <a:xfrm>
            <a:off x="4572000" y="3357720"/>
            <a:ext cx="4224240" cy="2449440"/>
          </a:xfrm>
          <a:prstGeom prst="rect">
            <a:avLst/>
          </a:prstGeom>
          <a:ln w="38160">
            <a:solidFill>
              <a:srgbClr val="eeece1"/>
            </a:solidFill>
            <a:miter/>
          </a:ln>
        </p:spPr>
      </p:pic>
      <p:sp>
        <p:nvSpPr>
          <p:cNvPr id="212" name=""/>
          <p:cNvSpPr/>
          <p:nvPr/>
        </p:nvSpPr>
        <p:spPr>
          <a:xfrm>
            <a:off x="6299280" y="2492280"/>
            <a:ext cx="1440" cy="158436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4000" spc="-1" strike="noStrike">
                <a:solidFill>
                  <a:srgbClr val="0070c0"/>
                </a:solidFill>
                <a:latin typeface="Calibri"/>
              </a:rPr>
              <a:t>Zoom into crucial Details</a:t>
            </a:r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4" name="" descr=""/>
          <p:cNvPicPr/>
          <p:nvPr/>
        </p:nvPicPr>
        <p:blipFill>
          <a:blip r:embed="rId1"/>
          <a:stretch/>
        </p:blipFill>
        <p:spPr>
          <a:xfrm>
            <a:off x="457200" y="1600200"/>
            <a:ext cx="8229600" cy="4525920"/>
          </a:xfrm>
          <a:prstGeom prst="rect">
            <a:avLst/>
          </a:prstGeom>
          <a:ln w="0">
            <a:noFill/>
          </a:ln>
        </p:spPr>
      </p:pic>
      <p:pic>
        <p:nvPicPr>
          <p:cNvPr id="215" name="" descr=""/>
          <p:cNvPicPr/>
          <p:nvPr/>
        </p:nvPicPr>
        <p:blipFill>
          <a:blip r:embed="rId2"/>
          <a:stretch/>
        </p:blipFill>
        <p:spPr>
          <a:xfrm>
            <a:off x="971640" y="3141720"/>
            <a:ext cx="3384360" cy="2871720"/>
          </a:xfrm>
          <a:prstGeom prst="rect">
            <a:avLst/>
          </a:prstGeom>
          <a:ln w="0">
            <a:noFill/>
          </a:ln>
        </p:spPr>
      </p:pic>
      <p:sp>
        <p:nvSpPr>
          <p:cNvPr id="216" name=""/>
          <p:cNvSpPr/>
          <p:nvPr/>
        </p:nvSpPr>
        <p:spPr>
          <a:xfrm>
            <a:off x="2292480" y="2133720"/>
            <a:ext cx="526032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2400" spc="-1" strike="noStrike">
                <a:solidFill>
                  <a:srgbClr val="eeece1"/>
                </a:solidFill>
                <a:latin typeface="Arial"/>
              </a:rPr>
              <a:t>Begin of Discharge, End of Discharge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"/>
          <p:cNvSpPr/>
          <p:nvPr/>
        </p:nvSpPr>
        <p:spPr>
          <a:xfrm flipH="1">
            <a:off x="1761840" y="2637000"/>
            <a:ext cx="1731960" cy="115236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8" name=""/>
          <p:cNvSpPr/>
          <p:nvPr/>
        </p:nvSpPr>
        <p:spPr>
          <a:xfrm>
            <a:off x="6083280" y="2637000"/>
            <a:ext cx="360360" cy="143964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4000" spc="-1" strike="noStrike">
                <a:solidFill>
                  <a:srgbClr val="0070c0"/>
                </a:solidFill>
                <a:latin typeface="Calibri"/>
              </a:rPr>
              <a:t>Fine-tune Calculation mode</a:t>
            </a:r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0" name="" descr=""/>
          <p:cNvPicPr/>
          <p:nvPr/>
        </p:nvPicPr>
        <p:blipFill>
          <a:blip r:embed="rId1"/>
          <a:stretch/>
        </p:blipFill>
        <p:spPr>
          <a:xfrm>
            <a:off x="971640" y="3068640"/>
            <a:ext cx="2903400" cy="3097080"/>
          </a:xfrm>
          <a:prstGeom prst="rect">
            <a:avLst/>
          </a:prstGeom>
          <a:ln w="0">
            <a:noFill/>
          </a:ln>
        </p:spPr>
      </p:pic>
      <p:pic>
        <p:nvPicPr>
          <p:cNvPr id="221" name="" descr=""/>
          <p:cNvPicPr/>
          <p:nvPr/>
        </p:nvPicPr>
        <p:blipFill>
          <a:blip r:embed="rId2"/>
          <a:stretch/>
        </p:blipFill>
        <p:spPr>
          <a:xfrm>
            <a:off x="3419640" y="3429000"/>
            <a:ext cx="2877840" cy="3097080"/>
          </a:xfrm>
          <a:prstGeom prst="rect">
            <a:avLst/>
          </a:prstGeom>
          <a:ln w="0">
            <a:noFill/>
          </a:ln>
        </p:spPr>
      </p:pic>
      <p:sp>
        <p:nvSpPr>
          <p:cNvPr id="222" name=""/>
          <p:cNvSpPr/>
          <p:nvPr/>
        </p:nvSpPr>
        <p:spPr>
          <a:xfrm>
            <a:off x="1008000" y="2084400"/>
            <a:ext cx="7456320" cy="429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2200" spc="-1" strike="noStrike">
                <a:solidFill>
                  <a:srgbClr val="eeece1"/>
                </a:solidFill>
                <a:latin typeface="Arial"/>
              </a:rPr>
              <a:t>Calculation &amp; Interpolation issues as well as User Interface</a:t>
            </a: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"/>
          <p:cNvSpPr/>
          <p:nvPr/>
        </p:nvSpPr>
        <p:spPr>
          <a:xfrm flipH="1">
            <a:off x="1833120" y="2565360"/>
            <a:ext cx="220680" cy="165564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"/>
          <p:cNvSpPr/>
          <p:nvPr/>
        </p:nvSpPr>
        <p:spPr>
          <a:xfrm>
            <a:off x="4356000" y="2565360"/>
            <a:ext cx="71640" cy="93492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4000" spc="-1" strike="noStrike">
                <a:solidFill>
                  <a:srgbClr val="0070c0"/>
                </a:solidFill>
                <a:latin typeface="Calibri"/>
              </a:rPr>
              <a:t>Battery-to-Time diagram</a:t>
            </a:r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6" name="" descr=""/>
          <p:cNvPicPr/>
          <p:nvPr/>
        </p:nvPicPr>
        <p:blipFill>
          <a:blip r:embed="rId1"/>
          <a:stretch/>
        </p:blipFill>
        <p:spPr>
          <a:xfrm>
            <a:off x="1116000" y="2924280"/>
            <a:ext cx="6551640" cy="3429000"/>
          </a:xfrm>
          <a:prstGeom prst="rect">
            <a:avLst/>
          </a:prstGeom>
          <a:ln w="38160">
            <a:solidFill>
              <a:srgbClr val="eeece1"/>
            </a:solidFill>
            <a:miter/>
          </a:ln>
        </p:spPr>
      </p:pic>
      <p:sp>
        <p:nvSpPr>
          <p:cNvPr id="227" name=""/>
          <p:cNvSpPr/>
          <p:nvPr/>
        </p:nvSpPr>
        <p:spPr>
          <a:xfrm>
            <a:off x="1008000" y="2084400"/>
            <a:ext cx="6582960" cy="429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2200" spc="-1" strike="noStrike">
                <a:solidFill>
                  <a:srgbClr val="eeece1"/>
                </a:solidFill>
                <a:latin typeface="Arial"/>
              </a:rPr>
              <a:t>Shows for given End Voltage how long Battery lasts</a:t>
            </a: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"/>
          <p:cNvSpPr/>
          <p:nvPr/>
        </p:nvSpPr>
        <p:spPr>
          <a:xfrm flipH="1">
            <a:off x="5506920" y="2565360"/>
            <a:ext cx="579600" cy="93492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"/>
          <p:cNvSpPr/>
          <p:nvPr/>
        </p:nvSpPr>
        <p:spPr>
          <a:xfrm flipH="1">
            <a:off x="2698560" y="2565360"/>
            <a:ext cx="361800" cy="71928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"/>
          <p:cNvSpPr/>
          <p:nvPr/>
        </p:nvSpPr>
        <p:spPr>
          <a:xfrm>
            <a:off x="457200" y="274680"/>
            <a:ext cx="82296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4000" spc="-1" strike="noStrike">
                <a:solidFill>
                  <a:srgbClr val="0070c0"/>
                </a:solidFill>
                <a:latin typeface="Calibri"/>
              </a:rPr>
              <a:t>Battery-Voltage diagram</a:t>
            </a:r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1" name="" descr=""/>
          <p:cNvPicPr/>
          <p:nvPr/>
        </p:nvPicPr>
        <p:blipFill>
          <a:blip r:embed="rId1"/>
          <a:stretch/>
        </p:blipFill>
        <p:spPr>
          <a:xfrm>
            <a:off x="1258920" y="3068640"/>
            <a:ext cx="6192720" cy="3440160"/>
          </a:xfrm>
          <a:prstGeom prst="rect">
            <a:avLst/>
          </a:prstGeom>
          <a:ln w="38160">
            <a:solidFill>
              <a:srgbClr val="eeece1"/>
            </a:solidFill>
            <a:miter/>
          </a:ln>
        </p:spPr>
      </p:pic>
      <p:sp>
        <p:nvSpPr>
          <p:cNvPr id="232" name=""/>
          <p:cNvSpPr/>
          <p:nvPr/>
        </p:nvSpPr>
        <p:spPr>
          <a:xfrm flipH="1">
            <a:off x="5290920" y="2565360"/>
            <a:ext cx="579240" cy="230364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"/>
          <p:cNvSpPr/>
          <p:nvPr/>
        </p:nvSpPr>
        <p:spPr>
          <a:xfrm>
            <a:off x="2916360" y="2492280"/>
            <a:ext cx="503280" cy="1224000"/>
          </a:xfrm>
          <a:prstGeom prst="line">
            <a:avLst/>
          </a:prstGeom>
          <a:ln w="63360">
            <a:solidFill>
              <a:srgbClr val="eeece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"/>
          <p:cNvSpPr/>
          <p:nvPr/>
        </p:nvSpPr>
        <p:spPr>
          <a:xfrm>
            <a:off x="1065240" y="2060640"/>
            <a:ext cx="5804280" cy="429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38160">
            <a:solidFill>
              <a:srgbClr val="eeece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de-DE" sz="2200" spc="-1" strike="noStrike">
                <a:solidFill>
                  <a:srgbClr val="eeece1"/>
                </a:solidFill>
                <a:latin typeface="Arial"/>
              </a:rPr>
              <a:t>Shows End Voltage for given Discharge Time</a:t>
            </a: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2007-02-21T10:04:48Z</dcterms:created>
  <dc:creator>Ralf Pichocki</dc:creator>
  <dc:description/>
  <dc:language>de-DE</dc:language>
  <cp:lastModifiedBy/>
  <dcterms:modified xsi:type="dcterms:W3CDTF">2021-12-02T13:12:23Z</dcterms:modified>
  <cp:revision>39</cp:revision>
  <dc:subject/>
  <dc:title>Information on ABACUS Curves Software Tool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Dokument</vt:lpwstr>
  </property>
</Properties>
</file>