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5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6.xml" ContentType="application/vnd.openxmlformats-officedocument.customXmlProperties+xml"/>
  <Override PartName="/customXml/_rels/item6.xml.rels" ContentType="application/vnd.openxmlformats-package.relationships+xml"/>
  <Override PartName="/customXml/_rels/item3.xml.rels" ContentType="application/vnd.openxmlformats-package.relationships+xml"/>
  <Override PartName="/customXml/_rels/item5.xml.rels" ContentType="application/vnd.openxmlformats-package.relationships+xml"/>
  <Override PartName="/customXml/_rels/item2.xml.rels" ContentType="application/vnd.openxmlformats-package.relationships+xml"/>
  <Override PartName="/customXml/_rels/item4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customXml/item5.xml" ContentType="application/xml"/>
  <Override PartName="/customXml/item6.xml" ContentType="application/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4.xml" ContentType="application/vnd.openxmlformats-officedocument.presentationml.notesSlid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11.jpeg" ContentType="image/jpe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4.jpeg" ContentType="image/jpeg"/>
  <Override PartName="/ppt/media/image1.jpeg" ContentType="image/jpeg"/>
  <Override PartName="/ppt/media/image10.png" ContentType="image/png"/>
  <Override PartName="/ppt/media/image2.jpeg" ContentType="image/jpeg"/>
  <Override PartName="/ppt/media/image20.png" ContentType="image/png"/>
  <Override PartName="/ppt/media/image23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13.jpeg" ContentType="image/jpeg"/>
  <Override PartName="/ppt/media/image44.png" ContentType="image/png"/>
  <Override PartName="/ppt/media/image32.png" ContentType="image/png"/>
  <Override PartName="/ppt/media/image33.png" ContentType="image/png"/>
  <Override PartName="/ppt/media/image36.png" ContentType="image/png"/>
  <Override PartName="/ppt/media/image37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8.png" ContentType="image/png"/>
  <Override PartName="/ppt/media/image8.jpeg" ContentType="image/jpeg"/>
  <Override PartName="/ppt/media/image5.png" ContentType="image/png"/>
  <Override PartName="/ppt/media/image35.png" ContentType="image/png"/>
  <Override PartName="/ppt/media/image34.png" ContentType="image/png"/>
  <Override PartName="/ppt/media/image12.jpeg" ContentType="image/jpeg"/>
  <Override PartName="/ppt/media/image28.png" ContentType="image/png"/>
  <Override PartName="/ppt/media/image7.jpeg" ContentType="image/jpeg"/>
  <Override PartName="/ppt/media/image18.png" ContentType="image/png"/>
  <Override PartName="/ppt/media/image6.jpeg" ContentType="image/jpeg"/>
  <Override PartName="/ppt/media/image40.png" ContentType="image/png"/>
  <Override PartName="/ppt/media/image4.jpeg" ContentType="image/jpeg"/>
  <Override PartName="/ppt/media/image25.png" ContentType="image/png"/>
  <Override PartName="/ppt/media/image30.png" ContentType="image/png"/>
  <Override PartName="/ppt/media/image3.jpeg" ContentType="image/jpeg"/>
  <Override PartName="/ppt/media/image15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customXml" Target="../customXml/item5.xml"/><Relationship Id="rId9" Type="http://schemas.openxmlformats.org/officeDocument/2006/relationships/customXml" Target="../customXml/item6.xml"/><Relationship Id="rId10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6794500" cy="990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Folie mittels Klicken verschieben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52CCA14-C7EB-4958-A5D2-5730C99CD71E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922320" y="774720"/>
            <a:ext cx="4953960" cy="371412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906480" y="4722840"/>
            <a:ext cx="4984200" cy="44110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476" name="TextShape 3"/>
          <p:cNvSpPr/>
          <p:nvPr/>
        </p:nvSpPr>
        <p:spPr>
          <a:xfrm>
            <a:off x="3851280" y="9445680"/>
            <a:ext cx="294552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tIns="46080" bIns="46080" anchor="b">
            <a:noAutofit/>
          </a:bodyPr>
          <a:p>
            <a:pPr algn="r">
              <a:lnSpc>
                <a:spcPct val="100000"/>
              </a:lnSpc>
              <a:buNone/>
            </a:pPr>
            <a:fld id="{4F8D5FBD-EA3C-4509-911A-ECCA77E99CC2}" type="slidenum">
              <a:rPr b="0" lang="de-DE" sz="13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3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922320" y="774720"/>
            <a:ext cx="4953960" cy="371412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906480" y="4722840"/>
            <a:ext cx="4984200" cy="441108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479" name="TextShape 3"/>
          <p:cNvSpPr/>
          <p:nvPr/>
        </p:nvSpPr>
        <p:spPr>
          <a:xfrm>
            <a:off x="3851280" y="9445680"/>
            <a:ext cx="2945520" cy="46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tIns="46080" bIns="46080" anchor="b">
            <a:noAutofit/>
          </a:bodyPr>
          <a:p>
            <a:pPr algn="r">
              <a:lnSpc>
                <a:spcPct val="100000"/>
              </a:lnSpc>
              <a:buNone/>
            </a:pPr>
            <a:fld id="{79B91D50-AE9F-4E66-8DBF-4CCFB164BB39}" type="slidenum">
              <a:rPr b="0" lang="de-DE" sz="1300" spc="-1" strike="noStrike">
                <a:solidFill>
                  <a:srgbClr val="000000"/>
                </a:solidFill>
                <a:latin typeface="Tahoma"/>
              </a:rPr>
              <a:t>&lt;Foliennummer&gt;</a:t>
            </a:fld>
            <a:endParaRPr b="0" lang="de-DE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990720" y="1828800"/>
            <a:ext cx="77716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990720" y="1828800"/>
            <a:ext cx="77716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990720" y="1828800"/>
            <a:ext cx="77716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Picture 15" descr="PiSoftware"/>
          <p:cNvPicPr/>
          <p:nvPr/>
        </p:nvPicPr>
        <p:blipFill>
          <a:blip r:embed="rId2"/>
          <a:stretch/>
        </p:blipFill>
        <p:spPr>
          <a:xfrm>
            <a:off x="66600" y="6183360"/>
            <a:ext cx="2023200" cy="67392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8"/>
          <p:cNvGrpSpPr/>
          <p:nvPr/>
        </p:nvGrpSpPr>
        <p:grpSpPr>
          <a:xfrm>
            <a:off x="0" y="2438280"/>
            <a:ext cx="9008640" cy="1051920"/>
            <a:chOff x="0" y="2438280"/>
            <a:chExt cx="9008640" cy="1051920"/>
          </a:xfrm>
        </p:grpSpPr>
        <p:grpSp>
          <p:nvGrpSpPr>
            <p:cNvPr id="9" name="Group 9"/>
            <p:cNvGrpSpPr/>
            <p:nvPr/>
          </p:nvGrpSpPr>
          <p:grpSpPr>
            <a:xfrm>
              <a:off x="293760" y="2546280"/>
              <a:ext cx="712080" cy="474120"/>
              <a:chOff x="293760" y="2546280"/>
              <a:chExt cx="712080" cy="474120"/>
            </a:xfrm>
          </p:grpSpPr>
          <p:sp>
            <p:nvSpPr>
              <p:cNvPr id="10" name="CustomShape 10"/>
              <p:cNvSpPr/>
              <p:nvPr/>
            </p:nvSpPr>
            <p:spPr>
              <a:xfrm>
                <a:off x="293760" y="2546280"/>
                <a:ext cx="437760" cy="47412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677520" y="2546280"/>
                <a:ext cx="328320" cy="47412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2" name="Group 12"/>
            <p:cNvGrpSpPr/>
            <p:nvPr/>
          </p:nvGrpSpPr>
          <p:grpSpPr>
            <a:xfrm>
              <a:off x="417600" y="2968560"/>
              <a:ext cx="738720" cy="474120"/>
              <a:chOff x="417600" y="2968560"/>
              <a:chExt cx="738720" cy="474120"/>
            </a:xfrm>
          </p:grpSpPr>
          <p:sp>
            <p:nvSpPr>
              <p:cNvPr id="13" name="CustomShape 13"/>
              <p:cNvSpPr/>
              <p:nvPr/>
            </p:nvSpPr>
            <p:spPr>
              <a:xfrm>
                <a:off x="417600" y="2968560"/>
                <a:ext cx="421920" cy="47412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CustomShape 14"/>
              <p:cNvSpPr/>
              <p:nvPr/>
            </p:nvSpPr>
            <p:spPr>
              <a:xfrm>
                <a:off x="787320" y="2968560"/>
                <a:ext cx="369000" cy="47412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" name="CustomShape 15"/>
            <p:cNvSpPr/>
            <p:nvPr/>
          </p:nvSpPr>
          <p:spPr>
            <a:xfrm>
              <a:off x="0" y="2895480"/>
              <a:ext cx="559800" cy="4215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6"/>
            <p:cNvSpPr/>
            <p:nvPr/>
          </p:nvSpPr>
          <p:spPr>
            <a:xfrm>
              <a:off x="635040" y="2438280"/>
              <a:ext cx="30960" cy="1051920"/>
            </a:xfrm>
            <a:prstGeom prst="rect">
              <a:avLst/>
            </a:pr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7"/>
            <p:cNvSpPr/>
            <p:nvPr/>
          </p:nvSpPr>
          <p:spPr>
            <a:xfrm flipV="1">
              <a:off x="316080" y="3259440"/>
              <a:ext cx="8692560" cy="5472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8" name="Picture 15" descr="PiSoftware"/>
          <p:cNvPicPr/>
          <p:nvPr/>
        </p:nvPicPr>
        <p:blipFill>
          <a:blip r:embed="rId3"/>
          <a:stretch/>
        </p:blipFill>
        <p:spPr>
          <a:xfrm>
            <a:off x="66600" y="6183360"/>
            <a:ext cx="2023200" cy="673920"/>
          </a:xfrm>
          <a:prstGeom prst="rect">
            <a:avLst/>
          </a:prstGeom>
          <a:ln w="0">
            <a:noFill/>
          </a:ln>
        </p:spPr>
      </p:pic>
      <p:sp>
        <p:nvSpPr>
          <p:cNvPr id="19" name="CustomShape 22"/>
          <p:cNvSpPr/>
          <p:nvPr/>
        </p:nvSpPr>
        <p:spPr>
          <a:xfrm>
            <a:off x="7167600" y="6332760"/>
            <a:ext cx="190440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fld id="{5988C658-9545-420F-8B68-EC1B943DD467}" type="datetime1"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24.10.2023</a:t>
            </a:fld>
            <a:endParaRPr b="0" lang="de-DE" sz="1400" spc="-1" strike="noStrike"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90720" y="182880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15" descr="PiSoftware"/>
          <p:cNvPicPr/>
          <p:nvPr/>
        </p:nvPicPr>
        <p:blipFill>
          <a:blip r:embed="rId2"/>
          <a:stretch/>
        </p:blipFill>
        <p:spPr>
          <a:xfrm>
            <a:off x="66600" y="6183360"/>
            <a:ext cx="2023200" cy="67392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17600" y="1098720"/>
            <a:ext cx="437400" cy="474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800280" y="1098720"/>
            <a:ext cx="327960" cy="474120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541440" y="1521000"/>
            <a:ext cx="421560" cy="47412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911160" y="1521000"/>
            <a:ext cx="367560" cy="474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5"/>
          <p:cNvSpPr/>
          <p:nvPr/>
        </p:nvSpPr>
        <p:spPr>
          <a:xfrm>
            <a:off x="127080" y="1447920"/>
            <a:ext cx="559800" cy="421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6"/>
          <p:cNvSpPr/>
          <p:nvPr/>
        </p:nvSpPr>
        <p:spPr>
          <a:xfrm>
            <a:off x="762120" y="990720"/>
            <a:ext cx="30960" cy="105192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7"/>
          <p:cNvSpPr/>
          <p:nvPr/>
        </p:nvSpPr>
        <p:spPr>
          <a:xfrm>
            <a:off x="442800" y="1781280"/>
            <a:ext cx="8225640" cy="3096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Picture 15" descr="PiSoftware"/>
          <p:cNvPicPr/>
          <p:nvPr/>
        </p:nvPicPr>
        <p:blipFill>
          <a:blip r:embed="rId2"/>
          <a:stretch/>
        </p:blipFill>
        <p:spPr>
          <a:xfrm>
            <a:off x="66600" y="6183360"/>
            <a:ext cx="2023200" cy="67392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hyperlink" Target="mailto:info@pisoftware.de?subject=[abacus]%20info%20request" TargetMode="External"/><Relationship Id="rId3" Type="http://schemas.openxmlformats.org/officeDocument/2006/relationships/hyperlink" Target="http://www.pisoftware.de/en" TargetMode="External"/><Relationship Id="rId4" Type="http://schemas.openxmlformats.org/officeDocument/2006/relationships/hyperlink" Target="mailto:support.abacus@pisoftware.de?subject=[abacus]%20support%20request" TargetMode="External"/><Relationship Id="rId5" Type="http://schemas.openxmlformats.org/officeDocument/2006/relationships/hyperlink" Target="http://www.pisoftware.de/news.aspx" TargetMode="External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/>
          <p:nvPr/>
        </p:nvSpPr>
        <p:spPr>
          <a:xfrm>
            <a:off x="2268360" y="4097160"/>
            <a:ext cx="5579280" cy="888120"/>
          </a:xfrm>
          <a:prstGeom prst="rect">
            <a:avLst/>
          </a:prstGeom>
          <a:gradFill rotWithShape="0">
            <a:gsLst>
              <a:gs pos="0">
                <a:srgbClr val="008af2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buNone/>
            </a:pPr>
            <a:r>
              <a:rPr b="1" i="1" lang="de-DE" sz="2400" spc="-1" strike="noStrike">
                <a:solidFill>
                  <a:srgbClr val="000000"/>
                </a:solidFill>
                <a:latin typeface="Tahoma"/>
              </a:rPr>
              <a:t>Hersteller-unabhängige</a:t>
            </a:r>
            <a:br>
              <a:rPr sz="1800"/>
            </a:br>
            <a:r>
              <a:rPr b="1" i="1" lang="de-DE" sz="2400" spc="-1" strike="noStrike">
                <a:solidFill>
                  <a:srgbClr val="000000"/>
                </a:solidFill>
                <a:latin typeface="Tahoma"/>
              </a:rPr>
              <a:t>Batterieauslegung nach IEEE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7" name="TextShape 2"/>
          <p:cNvSpPr/>
          <p:nvPr/>
        </p:nvSpPr>
        <p:spPr>
          <a:xfrm>
            <a:off x="3312000" y="5207040"/>
            <a:ext cx="4518360" cy="822240"/>
          </a:xfrm>
          <a:prstGeom prst="rect">
            <a:avLst/>
          </a:prstGeom>
          <a:gradFill rotWithShape="0">
            <a:gsLst>
              <a:gs pos="0">
                <a:srgbClr val="008af2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i="1" lang="de-DE" sz="2400" spc="-1" strike="noStrike">
                <a:solidFill>
                  <a:srgbClr val="000000"/>
                </a:solidFill>
                <a:latin typeface="Tahoma"/>
              </a:rPr>
              <a:t>Kurzbeschreibung und wichtige Eigenschaften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1684440" y="642240"/>
            <a:ext cx="4448520" cy="298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2206800" y="2233800"/>
            <a:ext cx="4891320" cy="3550320"/>
          </a:xfrm>
          <a:prstGeom prst="rect">
            <a:avLst/>
          </a:prstGeom>
          <a:ln w="0">
            <a:noFill/>
          </a:ln>
        </p:spPr>
      </p:pic>
      <p:sp>
        <p:nvSpPr>
          <p:cNvPr id="329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Zellen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6264000" y="3790800"/>
            <a:ext cx="2572920" cy="669240"/>
          </a:xfrm>
          <a:prstGeom prst="wedgeRoundRectCallout">
            <a:avLst>
              <a:gd name="adj1" fmla="val -90287"/>
              <a:gd name="adj2" fmla="val -715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Minimale Systemspannung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oder Schlussspannung pro Zelle gegeben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6984000" y="2444760"/>
            <a:ext cx="1943640" cy="475560"/>
          </a:xfrm>
          <a:prstGeom prst="wedgeRoundRectCallout">
            <a:avLst>
              <a:gd name="adj1" fmla="val -98582"/>
              <a:gd name="adj2" fmla="val 21943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Spannungs-Modus: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Spannungen gegeben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1617840" y="4697280"/>
            <a:ext cx="2216880" cy="1017000"/>
          </a:xfrm>
          <a:prstGeom prst="wedgeRoundRectCallout">
            <a:avLst>
              <a:gd name="adj1" fmla="val 101708"/>
              <a:gd name="adj2" fmla="val -6107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Zellenzahl variiert.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Schlussspannung pro Zelle oder minimale Systemspannung wird berechnet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5855760" y="4960080"/>
            <a:ext cx="2927880" cy="491400"/>
          </a:xfrm>
          <a:prstGeom prst="wedgeRoundRectCallout">
            <a:avLst>
              <a:gd name="adj1" fmla="val -70889"/>
              <a:gd name="adj2" fmla="val -9797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Maximale Systemspannung und minimale Zellenzahl gegeben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8" dur="indefinite" restart="never" nodeType="tmRoot">
          <p:childTnLst>
            <p:seq>
              <p:cTn id="499" dur="indefinite" nodeType="mainSeq">
                <p:childTnLst>
                  <p:par>
                    <p:cTn id="500" nodeType="clickEffect" fill="hold">
                      <p:stCondLst>
                        <p:cond delay="indefinite"/>
                      </p:stCondLst>
                      <p:childTnLst>
                        <p:par>
                          <p:cTn id="5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nodeType="clickEffect" fill="hold">
                      <p:stCondLst>
                        <p:cond delay="indefinite"/>
                      </p:stCondLst>
                      <p:childTnLst>
                        <p:par>
                          <p:cTn id="5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nodeType="clickEffect" fill="hold">
                      <p:stCondLst>
                        <p:cond delay="indefinite"/>
                      </p:stCondLst>
                      <p:childTnLst>
                        <p:par>
                          <p:cTn id="5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nodeType="clickEffect" fill="hold">
                      <p:stCondLst>
                        <p:cond delay="indefinite"/>
                      </p:stCondLst>
                      <p:childTnLst>
                        <p:par>
                          <p:cTn id="5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2" descr=""/>
          <p:cNvPicPr/>
          <p:nvPr/>
        </p:nvPicPr>
        <p:blipFill>
          <a:blip r:embed="rId1"/>
          <a:stretch/>
        </p:blipFill>
        <p:spPr>
          <a:xfrm>
            <a:off x="2625840" y="2382120"/>
            <a:ext cx="4863240" cy="3550320"/>
          </a:xfrm>
          <a:prstGeom prst="rect">
            <a:avLst/>
          </a:prstGeom>
          <a:ln w="0">
            <a:noFill/>
          </a:ln>
        </p:spPr>
      </p:pic>
      <p:sp>
        <p:nvSpPr>
          <p:cNvPr id="336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Last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112760" y="4146480"/>
            <a:ext cx="1264680" cy="723240"/>
          </a:xfrm>
          <a:prstGeom prst="wedgeRoundRectCallout">
            <a:avLst>
              <a:gd name="adj1" fmla="val 213595"/>
              <a:gd name="adj2" fmla="val -3023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Bequeme Eingabe in Tabelle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1374840" y="2222640"/>
            <a:ext cx="1278720" cy="608760"/>
          </a:xfrm>
          <a:prstGeom prst="wedgeRoundRectCallout">
            <a:avLst>
              <a:gd name="adj1" fmla="val 182517"/>
              <a:gd name="adj2" fmla="val 11149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Lasttypen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nach IEEE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7489800" y="4976640"/>
            <a:ext cx="1458720" cy="509040"/>
          </a:xfrm>
          <a:prstGeom prst="wedgeRoundRectCallout">
            <a:avLst>
              <a:gd name="adj1" fmla="val -87718"/>
              <a:gd name="adj2" fmla="val 720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Lastprofil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leicht editierbar</a:t>
            </a:r>
            <a:br>
              <a:rPr sz="1200"/>
            </a:br>
            <a:endParaRPr b="0" lang="de-DE" sz="1200" spc="-1" strike="noStrike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7542360" y="4183560"/>
            <a:ext cx="1332720" cy="484920"/>
          </a:xfrm>
          <a:prstGeom prst="wedgeRoundRectCallout">
            <a:avLst>
              <a:gd name="adj1" fmla="val -102445"/>
              <a:gd name="adj2" fmla="val 3189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IEEE-Zufallslast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6175440" y="2077560"/>
            <a:ext cx="1888200" cy="608760"/>
          </a:xfrm>
          <a:prstGeom prst="wedgeRoundRectCallout">
            <a:avLst>
              <a:gd name="adj1" fmla="val -117114"/>
              <a:gd name="adj2" fmla="val 12693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Leistungslast mit KtP und RtP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864000" y="3108960"/>
            <a:ext cx="1519200" cy="885240"/>
          </a:xfrm>
          <a:prstGeom prst="wedgeRoundRectCallout">
            <a:avLst>
              <a:gd name="adj1" fmla="val 201556"/>
              <a:gd name="adj2" fmla="val 641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Eingabe mit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cos Phi und Scheinleistung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3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8" dur="indefinite" restart="never" nodeType="tmRoot">
          <p:childTnLst>
            <p:seq>
              <p:cTn id="529" dur="indefinite" nodeType="mainSeq">
                <p:childTnLst>
                  <p:par>
                    <p:cTn id="530" nodeType="clickEffect" fill="hold">
                      <p:stCondLst>
                        <p:cond delay="indefinite"/>
                      </p:stCondLst>
                      <p:childTnLst>
                        <p:par>
                          <p:cTn id="5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nodeType="clickEffect" fill="hold">
                      <p:stCondLst>
                        <p:cond delay="indefinite"/>
                      </p:stCondLst>
                      <p:childTnLst>
                        <p:par>
                          <p:cTn id="5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nodeType="clickEffect" fill="hold">
                      <p:stCondLst>
                        <p:cond delay="indefinite"/>
                      </p:stCondLst>
                      <p:childTnLst>
                        <p:par>
                          <p:cTn id="5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9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" descr=""/>
          <p:cNvPicPr/>
          <p:nvPr/>
        </p:nvPicPr>
        <p:blipFill>
          <a:blip r:embed="rId1"/>
          <a:stretch/>
        </p:blipFill>
        <p:spPr>
          <a:xfrm>
            <a:off x="2346840" y="2095920"/>
            <a:ext cx="5329440" cy="3890520"/>
          </a:xfrm>
          <a:prstGeom prst="rect">
            <a:avLst/>
          </a:prstGeom>
          <a:ln w="0">
            <a:noFill/>
          </a:ln>
        </p:spPr>
      </p:pic>
      <p:sp>
        <p:nvSpPr>
          <p:cNvPr id="345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Spezial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789120" y="2502000"/>
            <a:ext cx="1329480" cy="537480"/>
          </a:xfrm>
          <a:prstGeom prst="wedgeRoundRectCallout">
            <a:avLst>
              <a:gd name="adj1" fmla="val 201668"/>
              <a:gd name="adj2" fmla="val 5156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Umgebungs-temperaturen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558720" y="4656600"/>
            <a:ext cx="1678680" cy="690480"/>
          </a:xfrm>
          <a:prstGeom prst="wedgeRoundRectCallout">
            <a:avLst>
              <a:gd name="adj1" fmla="val 170396"/>
              <a:gd name="adj2" fmla="val -6235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Erweiterung: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Ladezustand und Toleranz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7200000" y="4654080"/>
            <a:ext cx="1752120" cy="866880"/>
          </a:xfrm>
          <a:prstGeom prst="wedgeRoundRectCallout">
            <a:avLst>
              <a:gd name="adj1" fmla="val -257427"/>
              <a:gd name="adj2" fmla="val -370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Blöcke mit verschiedenen Zellenzahlen mischen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664200" y="3368880"/>
            <a:ext cx="1578960" cy="792000"/>
          </a:xfrm>
          <a:prstGeom prst="wedgeRoundRectCallout">
            <a:avLst>
              <a:gd name="adj1" fmla="val 180245"/>
              <a:gd name="adj2" fmla="val 3992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Zusatzarameter: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Design und Alterung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7447680" y="3795120"/>
            <a:ext cx="1505160" cy="491760"/>
          </a:xfrm>
          <a:prstGeom prst="wedgeRoundRectCallout">
            <a:avLst>
              <a:gd name="adj1" fmla="val -68688"/>
              <a:gd name="adj2" fmla="val 575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Erweiterung: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Parallele Stränge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0" dur="indefinite" restart="never" nodeType="tmRoot">
          <p:childTnLst>
            <p:seq>
              <p:cTn id="571" dur="indefinite" nodeType="mainSeq">
                <p:childTnLst>
                  <p:par>
                    <p:cTn id="572" nodeType="clickEffect" fill="hold">
                      <p:stCondLst>
                        <p:cond delay="indefinite"/>
                      </p:stCondLst>
                      <p:childTnLst>
                        <p:par>
                          <p:cTn id="5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nodeType="clickEffect" fill="hold">
                      <p:stCondLst>
                        <p:cond delay="indefinite"/>
                      </p:stCondLst>
                      <p:childTnLst>
                        <p:par>
                          <p:cTn id="5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0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 descr=""/>
          <p:cNvPicPr/>
          <p:nvPr/>
        </p:nvPicPr>
        <p:blipFill>
          <a:blip r:embed="rId1"/>
          <a:stretch/>
        </p:blipFill>
        <p:spPr>
          <a:xfrm>
            <a:off x="2169000" y="2446560"/>
            <a:ext cx="4891320" cy="3550320"/>
          </a:xfrm>
          <a:prstGeom prst="rect">
            <a:avLst/>
          </a:prstGeom>
          <a:ln w="0">
            <a:noFill/>
          </a:ln>
        </p:spPr>
      </p:pic>
      <p:sp>
        <p:nvSpPr>
          <p:cNvPr id="353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Projekt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62040" y="2509920"/>
            <a:ext cx="1189800" cy="316800"/>
          </a:xfrm>
          <a:prstGeom prst="wedgeRoundRectCallout">
            <a:avLst>
              <a:gd name="adj1" fmla="val 228444"/>
              <a:gd name="adj2" fmla="val 23931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Projektdaten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7246800" y="3890880"/>
            <a:ext cx="1680480" cy="324720"/>
          </a:xfrm>
          <a:prstGeom prst="wedgeRoundRectCallout">
            <a:avLst>
              <a:gd name="adj1" fmla="val -143782"/>
              <a:gd name="adj2" fmla="val 4608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Zusätzliche Daten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6" dur="indefinite" restart="never" nodeType="tmRoot">
          <p:childTnLst>
            <p:seq>
              <p:cTn id="607" dur="indefinite" nodeType="mainSeq">
                <p:childTnLst>
                  <p:par>
                    <p:cTn id="608" nodeType="clickEffect" fill="hold">
                      <p:stCondLst>
                        <p:cond delay="indefinite"/>
                      </p:stCondLst>
                      <p:childTnLst>
                        <p:par>
                          <p:cTn id="6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nodeType="clickEffect" fill="hold">
                      <p:stCondLst>
                        <p:cond delay="indefinite"/>
                      </p:stCondLst>
                      <p:childTnLst>
                        <p:par>
                          <p:cTn id="6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3" descr=""/>
          <p:cNvPicPr/>
          <p:nvPr/>
        </p:nvPicPr>
        <p:blipFill>
          <a:blip r:embed="rId1"/>
          <a:stretch/>
        </p:blipFill>
        <p:spPr>
          <a:xfrm>
            <a:off x="2535840" y="1914480"/>
            <a:ext cx="4209480" cy="4485600"/>
          </a:xfrm>
          <a:prstGeom prst="rect">
            <a:avLst/>
          </a:prstGeom>
          <a:ln w="0">
            <a:noFill/>
          </a:ln>
        </p:spPr>
      </p:pic>
      <p:sp>
        <p:nvSpPr>
          <p:cNvPr id="358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abacusIEEE: IEEE Arbeitsblatt HTML</a:t>
            </a: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60440" y="2306520"/>
            <a:ext cx="1705680" cy="315360"/>
          </a:xfrm>
          <a:prstGeom prst="wedgeRoundRectCallout">
            <a:avLst>
              <a:gd name="adj1" fmla="val 82083"/>
              <a:gd name="adj2" fmla="val 23451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Projektdaten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7369200" y="5353200"/>
            <a:ext cx="1278720" cy="488160"/>
          </a:xfrm>
          <a:prstGeom prst="wedgeRoundRectCallout">
            <a:avLst>
              <a:gd name="adj1" fmla="val -285231"/>
              <a:gd name="adj2" fmla="val 2415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Ergebnis: Batterie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371520" y="3417840"/>
            <a:ext cx="1669320" cy="378720"/>
          </a:xfrm>
          <a:prstGeom prst="wedgeRoundRectCallout">
            <a:avLst>
              <a:gd name="adj1" fmla="val 137171"/>
              <a:gd name="adj2" fmla="val 21248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Lastprofil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7300800" y="3949920"/>
            <a:ext cx="1331280" cy="502560"/>
          </a:xfrm>
          <a:prstGeom prst="wedgeRoundRectCallout">
            <a:avLst>
              <a:gd name="adj1" fmla="val -133402"/>
              <a:gd name="adj2" fmla="val 7275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Genormte Berechnung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520560" y="4498920"/>
            <a:ext cx="1420200" cy="297720"/>
          </a:xfrm>
          <a:prstGeom prst="wedgeRoundRectCallout">
            <a:avLst>
              <a:gd name="adj1" fmla="val 137935"/>
              <a:gd name="adj2" fmla="val 13954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Zufallslast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7502400" y="2464560"/>
            <a:ext cx="1145520" cy="289800"/>
          </a:xfrm>
          <a:prstGeom prst="wedgeRoundRectCallout">
            <a:avLst>
              <a:gd name="adj1" fmla="val -181671"/>
              <a:gd name="adj2" fmla="val 4417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Kopfzeile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4" dur="indefinite" restart="never" nodeType="tmRoot">
          <p:childTnLst>
            <p:seq>
              <p:cTn id="625" dur="indefinite" nodeType="mainSeq">
                <p:childTnLst>
                  <p:par>
                    <p:cTn id="626" nodeType="clickEffect" fill="hold">
                      <p:stCondLst>
                        <p:cond delay="indefinite"/>
                      </p:stCondLst>
                      <p:childTnLst>
                        <p:par>
                          <p:cTn id="6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nodeType="clickEffect" fill="hold">
                      <p:stCondLst>
                        <p:cond delay="indefinite"/>
                      </p:stCondLst>
                      <p:childTnLst>
                        <p:par>
                          <p:cTn id="6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4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nodeType="clickEffect" fill="hold">
                      <p:stCondLst>
                        <p:cond delay="indefinite"/>
                      </p:stCondLst>
                      <p:childTnLst>
                        <p:par>
                          <p:cTn id="6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nodeType="clickEffect" fill="hold">
                      <p:stCondLst>
                        <p:cond delay="indefinite"/>
                      </p:stCondLst>
                      <p:childTnLst>
                        <p:par>
                          <p:cTn id="6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9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nodeType="clickEffect" fill="hold">
                      <p:stCondLst>
                        <p:cond delay="indefinite"/>
                      </p:stCondLst>
                      <p:childTnLst>
                        <p:par>
                          <p:cTn id="6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0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 descr=""/>
          <p:cNvPicPr/>
          <p:nvPr/>
        </p:nvPicPr>
        <p:blipFill>
          <a:blip r:embed="rId1"/>
          <a:stretch/>
        </p:blipFill>
        <p:spPr>
          <a:xfrm>
            <a:off x="3954240" y="1000080"/>
            <a:ext cx="4214160" cy="5400000"/>
          </a:xfrm>
          <a:prstGeom prst="rect">
            <a:avLst/>
          </a:prstGeom>
          <a:ln w="0">
            <a:noFill/>
          </a:ln>
        </p:spPr>
      </p:pic>
      <p:sp>
        <p:nvSpPr>
          <p:cNvPr id="367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abacusIEEE:</a:t>
            </a:r>
            <a:br>
              <a:rPr sz="1800"/>
            </a:br>
            <a:r>
              <a:rPr b="0" lang="de-DE" sz="3200" spc="-1" strike="noStrike">
                <a:solidFill>
                  <a:srgbClr val="333399"/>
                </a:solidFill>
                <a:latin typeface="Tahoma"/>
              </a:rPr>
              <a:t>Bericht HTML 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792000" y="2514600"/>
            <a:ext cx="1943640" cy="315360"/>
          </a:xfrm>
          <a:prstGeom prst="wedgeRoundRectCallout">
            <a:avLst>
              <a:gd name="adj1" fmla="val 156007"/>
              <a:gd name="adj2" fmla="val 9579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Graphisches Lastprofil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7611480" y="3186000"/>
            <a:ext cx="1278720" cy="608760"/>
          </a:xfrm>
          <a:prstGeom prst="wedgeRoundRectCallout">
            <a:avLst>
              <a:gd name="adj1" fmla="val -122973"/>
              <a:gd name="adj2" fmla="val 12446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Ergebnis: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Batterie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932040" y="5286240"/>
            <a:ext cx="1705680" cy="378720"/>
          </a:xfrm>
          <a:prstGeom prst="wedgeRoundRectCallout">
            <a:avLst>
              <a:gd name="adj1" fmla="val 140246"/>
              <a:gd name="adj2" fmla="val 17854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Zusatzdaten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932040" y="4205520"/>
            <a:ext cx="1705680" cy="297720"/>
          </a:xfrm>
          <a:prstGeom prst="wedgeRoundRectCallout">
            <a:avLst>
              <a:gd name="adj1" fmla="val 214294"/>
              <a:gd name="adj2" fmla="val 24794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Batteriebild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2" name="CustomShape 6"/>
          <p:cNvSpPr/>
          <p:nvPr/>
        </p:nvSpPr>
        <p:spPr>
          <a:xfrm>
            <a:off x="7726680" y="1280160"/>
            <a:ext cx="1145520" cy="289800"/>
          </a:xfrm>
          <a:prstGeom prst="wedgeRoundRectCallout">
            <a:avLst>
              <a:gd name="adj1" fmla="val -86824"/>
              <a:gd name="adj2" fmla="val 14959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Kopfzeile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6" dur="indefinite" restart="never" nodeType="tmRoot">
          <p:childTnLst>
            <p:seq>
              <p:cTn id="667" dur="indefinite" nodeType="mainSeq">
                <p:childTnLst>
                  <p:par>
                    <p:cTn id="668" nodeType="clickEffect" fill="hold">
                      <p:stCondLst>
                        <p:cond delay="indefinite"/>
                      </p:stCondLst>
                      <p:childTnLst>
                        <p:par>
                          <p:cTn id="6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nodeType="clickEffect" fill="hold">
                      <p:stCondLst>
                        <p:cond delay="indefinite"/>
                      </p:stCondLst>
                      <p:childTnLst>
                        <p:par>
                          <p:cTn id="6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" descr=""/>
          <p:cNvPicPr/>
          <p:nvPr/>
        </p:nvPicPr>
        <p:blipFill>
          <a:blip r:embed="rId1"/>
          <a:stretch/>
        </p:blipFill>
        <p:spPr>
          <a:xfrm>
            <a:off x="1792440" y="4575240"/>
            <a:ext cx="3580560" cy="15613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2" descr=""/>
          <p:cNvPicPr/>
          <p:nvPr/>
        </p:nvPicPr>
        <p:blipFill>
          <a:blip r:embed="rId2"/>
          <a:stretch/>
        </p:blipFill>
        <p:spPr>
          <a:xfrm>
            <a:off x="2593800" y="2066760"/>
            <a:ext cx="3342600" cy="2208960"/>
          </a:xfrm>
          <a:prstGeom prst="rect">
            <a:avLst/>
          </a:prstGeom>
          <a:ln w="0">
            <a:noFill/>
          </a:ln>
        </p:spPr>
      </p:pic>
      <p:sp>
        <p:nvSpPr>
          <p:cNvPr id="376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Berechnungssteuerung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569880" y="2085840"/>
            <a:ext cx="1705680" cy="315360"/>
          </a:xfrm>
          <a:prstGeom prst="wedgeRoundRectCallout">
            <a:avLst>
              <a:gd name="adj1" fmla="val 81500"/>
              <a:gd name="adj2" fmla="val 109463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Fortschrittsanzeige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7115040" y="4016520"/>
            <a:ext cx="1278720" cy="608760"/>
          </a:xfrm>
          <a:prstGeom prst="wedgeRoundRectCallout">
            <a:avLst>
              <a:gd name="adj1" fmla="val -220472"/>
              <a:gd name="adj2" fmla="val -5043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Abbrechen-Schaltfläche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465120" y="2876400"/>
            <a:ext cx="1669320" cy="378720"/>
          </a:xfrm>
          <a:prstGeom prst="wedgeRoundRectCallout">
            <a:avLst>
              <a:gd name="adj1" fmla="val 135648"/>
              <a:gd name="adj2" fmla="val 48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Berechnungen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6996240" y="3206880"/>
            <a:ext cx="1331280" cy="502560"/>
          </a:xfrm>
          <a:prstGeom prst="wedgeRoundRectCallout">
            <a:avLst>
              <a:gd name="adj1" fmla="val -133750"/>
              <a:gd name="adj2" fmla="val 39903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Ungeeeignete Batterien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1" name="CustomShape 6"/>
          <p:cNvSpPr/>
          <p:nvPr/>
        </p:nvSpPr>
        <p:spPr>
          <a:xfrm>
            <a:off x="639720" y="3736800"/>
            <a:ext cx="1420200" cy="297720"/>
          </a:xfrm>
          <a:prstGeom prst="wedgeRoundRectCallout">
            <a:avLst>
              <a:gd name="adj1" fmla="val 153426"/>
              <a:gd name="adj2" fmla="val -6755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Ergebnisse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2" name="CustomShape 7"/>
          <p:cNvSpPr/>
          <p:nvPr/>
        </p:nvSpPr>
        <p:spPr>
          <a:xfrm>
            <a:off x="7254720" y="2481120"/>
            <a:ext cx="1145520" cy="289800"/>
          </a:xfrm>
          <a:prstGeom prst="wedgeRoundRectCallout">
            <a:avLst>
              <a:gd name="adj1" fmla="val -175023"/>
              <a:gd name="adj2" fmla="val 13160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Fortschritt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3" name="CustomShape 8"/>
          <p:cNvSpPr/>
          <p:nvPr/>
        </p:nvSpPr>
        <p:spPr>
          <a:xfrm>
            <a:off x="6620040" y="2066760"/>
            <a:ext cx="1731600" cy="289800"/>
          </a:xfrm>
          <a:prstGeom prst="wedgeRoundRectCallout">
            <a:avLst>
              <a:gd name="adj1" fmla="val -167259"/>
              <a:gd name="adj2" fmla="val 336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Verbleibende Zeit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4" name="CustomShape 9"/>
          <p:cNvSpPr/>
          <p:nvPr/>
        </p:nvSpPr>
        <p:spPr>
          <a:xfrm>
            <a:off x="6912000" y="5099040"/>
            <a:ext cx="1816920" cy="513720"/>
          </a:xfrm>
          <a:prstGeom prst="wedgeRoundRectCallout">
            <a:avLst>
              <a:gd name="adj1" fmla="val -209423"/>
              <a:gd name="adj2" fmla="val -4239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Konfigurierbare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Zusammenfassung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85" name="CustomShape 10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2" dur="indefinite" restart="never" nodeType="tmRoot">
          <p:childTnLst>
            <p:seq>
              <p:cTn id="703" dur="indefinite" nodeType="mainSeq">
                <p:childTnLst>
                  <p:par>
                    <p:cTn id="704" nodeType="clickEffect" fill="hold">
                      <p:stCondLst>
                        <p:cond delay="indefinite"/>
                      </p:stCondLst>
                      <p:childTnLst>
                        <p:par>
                          <p:cTn id="7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6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nodeType="clickEffect" fill="hold">
                      <p:stCondLst>
                        <p:cond delay="indefinite"/>
                      </p:stCondLst>
                      <p:childTnLst>
                        <p:par>
                          <p:cTn id="7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nodeType="clickEffect" fill="hold">
                      <p:stCondLst>
                        <p:cond delay="indefinite"/>
                      </p:stCondLst>
                      <p:childTnLst>
                        <p:par>
                          <p:cTn id="7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0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1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3" descr=""/>
          <p:cNvPicPr/>
          <p:nvPr/>
        </p:nvPicPr>
        <p:blipFill>
          <a:blip r:embed="rId1"/>
          <a:stretch/>
        </p:blipFill>
        <p:spPr>
          <a:xfrm>
            <a:off x="2103840" y="3967560"/>
            <a:ext cx="4633200" cy="243972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2" descr=""/>
          <p:cNvPicPr/>
          <p:nvPr/>
        </p:nvPicPr>
        <p:blipFill>
          <a:blip r:embed="rId2"/>
          <a:stretch/>
        </p:blipFill>
        <p:spPr>
          <a:xfrm>
            <a:off x="1793880" y="2112120"/>
            <a:ext cx="5637960" cy="1393920"/>
          </a:xfrm>
          <a:prstGeom prst="rect">
            <a:avLst/>
          </a:prstGeom>
          <a:ln w="0">
            <a:noFill/>
          </a:ln>
        </p:spPr>
      </p:pic>
      <p:sp>
        <p:nvSpPr>
          <p:cNvPr id="388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Ergebnisliste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216000" y="2179800"/>
            <a:ext cx="1950120" cy="502560"/>
          </a:xfrm>
          <a:prstGeom prst="wedgeRoundRectCallout">
            <a:avLst>
              <a:gd name="adj1" fmla="val 104324"/>
              <a:gd name="adj2" fmla="val 10068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Sortierung, z.B.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Preis oder Auslastung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7369200" y="5353200"/>
            <a:ext cx="1278720" cy="666000"/>
          </a:xfrm>
          <a:prstGeom prst="wedgeRoundRectCallout">
            <a:avLst>
              <a:gd name="adj1" fmla="val -214514"/>
              <a:gd name="adj2" fmla="val 1158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Auswahl des bevorzugten Ergebnisses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353880" y="3578400"/>
            <a:ext cx="1669320" cy="477000"/>
          </a:xfrm>
          <a:prstGeom prst="wedgeRoundRectCallout">
            <a:avLst>
              <a:gd name="adj1" fmla="val 67713"/>
              <a:gd name="adj2" fmla="val 13614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Ergebnisse frei gruppierbar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7300800" y="4002120"/>
            <a:ext cx="1331280" cy="678600"/>
          </a:xfrm>
          <a:prstGeom prst="wedgeRoundRectCallout">
            <a:avLst>
              <a:gd name="adj1" fmla="val -200500"/>
              <a:gd name="adj2" fmla="val 8360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Sortierung innerhalb der Gruppen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3" name="CustomShape 6"/>
          <p:cNvSpPr/>
          <p:nvPr/>
        </p:nvSpPr>
        <p:spPr>
          <a:xfrm>
            <a:off x="452520" y="5083200"/>
            <a:ext cx="1420200" cy="521640"/>
          </a:xfrm>
          <a:prstGeom prst="wedgeRoundRectCallout">
            <a:avLst>
              <a:gd name="adj1" fmla="val 89667"/>
              <a:gd name="adj2" fmla="val 647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Mehrfache Gruppierung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7645320" y="2295360"/>
            <a:ext cx="1282320" cy="535680"/>
          </a:xfrm>
          <a:prstGeom prst="wedgeRoundRectCallout">
            <a:avLst>
              <a:gd name="adj1" fmla="val -97463"/>
              <a:gd name="adj2" fmla="val 74153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Spalten ausblendbar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5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6" dur="indefinite" restart="never" nodeType="tmRoot">
          <p:childTnLst>
            <p:seq>
              <p:cTn id="757" dur="indefinite" nodeType="mainSeq">
                <p:childTnLst>
                  <p:par>
                    <p:cTn id="758" nodeType="clickEffect" fill="hold">
                      <p:stCondLst>
                        <p:cond delay="indefinite"/>
                      </p:stCondLst>
                      <p:childTnLst>
                        <p:par>
                          <p:cTn id="7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2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3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nodeType="clickEffect" fill="hold">
                      <p:stCondLst>
                        <p:cond delay="indefinite"/>
                      </p:stCondLst>
                      <p:childTnLst>
                        <p:par>
                          <p:cTn id="7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6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9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nodeType="clickEffect" fill="hold">
                      <p:stCondLst>
                        <p:cond delay="indefinite"/>
                      </p:stCondLst>
                      <p:childTnLst>
                        <p:par>
                          <p:cTn id="7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5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nodeType="clickEffect" fill="hold">
                      <p:stCondLst>
                        <p:cond delay="indefinite"/>
                      </p:stCondLst>
                      <p:childTnLst>
                        <p:par>
                          <p:cTn id="7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6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nodeType="clickEffect" fill="hold">
                      <p:stCondLst>
                        <p:cond delay="indefinite"/>
                      </p:stCondLst>
                      <p:childTnLst>
                        <p:par>
                          <p:cTn id="7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2" descr=""/>
          <p:cNvPicPr/>
          <p:nvPr/>
        </p:nvPicPr>
        <p:blipFill>
          <a:blip r:embed="rId1"/>
          <a:stretch/>
        </p:blipFill>
        <p:spPr>
          <a:xfrm>
            <a:off x="1685160" y="2997000"/>
            <a:ext cx="5874480" cy="2734920"/>
          </a:xfrm>
          <a:prstGeom prst="rect">
            <a:avLst/>
          </a:prstGeom>
          <a:ln w="0">
            <a:noFill/>
          </a:ln>
        </p:spPr>
      </p:pic>
      <p:sp>
        <p:nvSpPr>
          <p:cNvPr id="397" name="TextShape 1"/>
          <p:cNvSpPr/>
          <p:nvPr/>
        </p:nvSpPr>
        <p:spPr>
          <a:xfrm>
            <a:off x="1150920" y="617400"/>
            <a:ext cx="783144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Batterieexplorer </a:t>
            </a:r>
            <a:r>
              <a:rPr b="0" lang="de-DE" sz="2800" spc="-1" strike="noStrike">
                <a:solidFill>
                  <a:srgbClr val="333399"/>
                </a:solidFill>
                <a:latin typeface="Tahoma"/>
              </a:rPr>
              <a:t>(CellView)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426960" y="2189160"/>
            <a:ext cx="4252680" cy="502560"/>
          </a:xfrm>
          <a:prstGeom prst="wedgeRoundRectCallout">
            <a:avLst>
              <a:gd name="adj1" fmla="val 18302"/>
              <a:gd name="adj2" fmla="val 17527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Zusätzliches frei konfigurierbares Fenster mit allen Zelltypen aller Lieferanten/Datenbanken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5397120" y="5415120"/>
            <a:ext cx="3364920" cy="502560"/>
          </a:xfrm>
          <a:prstGeom prst="wedgeRoundRectCallout">
            <a:avLst>
              <a:gd name="adj1" fmla="val -121268"/>
              <a:gd name="adj2" fmla="val -28796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Sortierbar, gruppierbar, exportierbar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7116120" y="2426400"/>
            <a:ext cx="1739520" cy="558720"/>
          </a:xfrm>
          <a:prstGeom prst="wedgeRoundRectCallout">
            <a:avLst>
              <a:gd name="adj1" fmla="val -298709"/>
              <a:gd name="adj2" fmla="val 9086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Synchronisation mit Ergebnisliste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8" dur="indefinite" restart="never" nodeType="tmRoot">
          <p:childTnLst>
            <p:seq>
              <p:cTn id="799" dur="indefinite" nodeType="mainSeq">
                <p:childTnLst>
                  <p:par>
                    <p:cTn id="800" nodeType="clickEffect" fill="hold">
                      <p:stCondLst>
                        <p:cond delay="indefinite"/>
                      </p:stCondLst>
                      <p:childTnLst>
                        <p:par>
                          <p:cTn id="8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nodeType="clickEffect" fill="hold">
                      <p:stCondLst>
                        <p:cond delay="indefinite"/>
                      </p:stCondLst>
                      <p:childTnLst>
                        <p:par>
                          <p:cTn id="8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1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6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" descr=""/>
          <p:cNvPicPr/>
          <p:nvPr/>
        </p:nvPicPr>
        <p:blipFill>
          <a:blip r:embed="rId1"/>
          <a:stretch/>
        </p:blipFill>
        <p:spPr>
          <a:xfrm>
            <a:off x="3559320" y="3633120"/>
            <a:ext cx="3075840" cy="121860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3" descr=""/>
          <p:cNvPicPr/>
          <p:nvPr/>
        </p:nvPicPr>
        <p:blipFill>
          <a:blip r:embed="rId2"/>
          <a:stretch/>
        </p:blipFill>
        <p:spPr>
          <a:xfrm>
            <a:off x="1096920" y="4026960"/>
            <a:ext cx="2885400" cy="856440"/>
          </a:xfrm>
          <a:prstGeom prst="rect">
            <a:avLst/>
          </a:prstGeom>
          <a:ln w="0">
            <a:noFill/>
          </a:ln>
        </p:spPr>
      </p:pic>
      <p:pic>
        <p:nvPicPr>
          <p:cNvPr id="404" name="Picture 2" descr=""/>
          <p:cNvPicPr/>
          <p:nvPr/>
        </p:nvPicPr>
        <p:blipFill>
          <a:blip r:embed="rId3"/>
          <a:stretch/>
        </p:blipFill>
        <p:spPr>
          <a:xfrm>
            <a:off x="2831760" y="2030400"/>
            <a:ext cx="3152160" cy="1361520"/>
          </a:xfrm>
          <a:prstGeom prst="rect">
            <a:avLst/>
          </a:prstGeom>
          <a:ln w="0">
            <a:noFill/>
          </a:ln>
        </p:spPr>
      </p:pic>
      <p:sp>
        <p:nvSpPr>
          <p:cNvPr id="405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Export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833400" y="2146320"/>
            <a:ext cx="1705680" cy="502560"/>
          </a:xfrm>
          <a:prstGeom prst="wedgeRoundRectCallout">
            <a:avLst>
              <a:gd name="adj1" fmla="val 78591"/>
              <a:gd name="adj2" fmla="val 5474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Angebotsdaten für Textverarbeitung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6635880" y="1894680"/>
            <a:ext cx="2219760" cy="502560"/>
          </a:xfrm>
          <a:prstGeom prst="wedgeRoundRectCallout">
            <a:avLst>
              <a:gd name="adj1" fmla="val -110332"/>
              <a:gd name="adj2" fmla="val 8363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ABACUS-Ergebnis als HTML, Text und Bitmap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08" name="CustomShape 4"/>
          <p:cNvSpPr/>
          <p:nvPr/>
        </p:nvSpPr>
        <p:spPr>
          <a:xfrm>
            <a:off x="288000" y="2908440"/>
            <a:ext cx="2319480" cy="850320"/>
          </a:xfrm>
          <a:prstGeom prst="wedgeRoundRectCallout">
            <a:avLst>
              <a:gd name="adj1" fmla="val 61195"/>
              <a:gd name="adj2" fmla="val 11300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Gruppierte und sortierte Ergebnisliste für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weitere Arbeit, z.B. in Tabellenkalkulation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6267600" y="2908440"/>
            <a:ext cx="2444040" cy="850320"/>
          </a:xfrm>
          <a:prstGeom prst="wedgeRoundRectCallout">
            <a:avLst>
              <a:gd name="adj1" fmla="val -94417"/>
              <a:gd name="adj2" fmla="val 5483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Gruppierte und sortierte CellView-Liste für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weitere Arbeit, z.B. in Tabellenkalkulation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410" name="Picture 5" descr=""/>
          <p:cNvPicPr/>
          <p:nvPr/>
        </p:nvPicPr>
        <p:blipFill>
          <a:blip r:embed="rId4"/>
          <a:stretch/>
        </p:blipFill>
        <p:spPr>
          <a:xfrm>
            <a:off x="2608200" y="4852440"/>
            <a:ext cx="2047320" cy="818280"/>
          </a:xfrm>
          <a:prstGeom prst="rect">
            <a:avLst/>
          </a:prstGeom>
          <a:ln w="0">
            <a:noFill/>
          </a:ln>
        </p:spPr>
      </p:pic>
      <p:sp>
        <p:nvSpPr>
          <p:cNvPr id="411" name="CustomShape 6"/>
          <p:cNvSpPr/>
          <p:nvPr/>
        </p:nvSpPr>
        <p:spPr>
          <a:xfrm>
            <a:off x="436320" y="5225760"/>
            <a:ext cx="1944000" cy="571680"/>
          </a:xfrm>
          <a:prstGeom prst="wedgeRoundRectCallout">
            <a:avLst>
              <a:gd name="adj1" fmla="val 65187"/>
              <a:gd name="adj2" fmla="val -6632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Gestell- und Schrankauslegung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412" name="Picture 6" descr=""/>
          <p:cNvPicPr/>
          <p:nvPr/>
        </p:nvPicPr>
        <p:blipFill>
          <a:blip r:embed="rId5"/>
          <a:stretch/>
        </p:blipFill>
        <p:spPr>
          <a:xfrm>
            <a:off x="4886280" y="5266800"/>
            <a:ext cx="627840" cy="808920"/>
          </a:xfrm>
          <a:prstGeom prst="rect">
            <a:avLst/>
          </a:prstGeom>
          <a:ln w="0">
            <a:noFill/>
          </a:ln>
        </p:spPr>
      </p:pic>
      <p:sp>
        <p:nvSpPr>
          <p:cNvPr id="413" name="CustomShape 7"/>
          <p:cNvSpPr/>
          <p:nvPr/>
        </p:nvSpPr>
        <p:spPr>
          <a:xfrm>
            <a:off x="6408720" y="4852440"/>
            <a:ext cx="1917000" cy="502560"/>
          </a:xfrm>
          <a:prstGeom prst="wedgeRoundRectCallout">
            <a:avLst>
              <a:gd name="adj1" fmla="val -110332"/>
              <a:gd name="adj2" fmla="val 83635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Export in eigene Datenbank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14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2" dur="indefinite" restart="never" nodeType="tmRoot">
          <p:childTnLst>
            <p:seq>
              <p:cTn id="823" dur="indefinite" nodeType="mainSeq">
                <p:childTnLst>
                  <p:par>
                    <p:cTn id="824" nodeType="clickEffect" fill="hold">
                      <p:stCondLst>
                        <p:cond delay="indefinite"/>
                      </p:stCondLst>
                      <p:childTnLst>
                        <p:par>
                          <p:cTn id="8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8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9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nodeType="clickEffect" fill="hold">
                      <p:stCondLst>
                        <p:cond delay="indefinite"/>
                      </p:stCondLst>
                      <p:childTnLst>
                        <p:par>
                          <p:cTn id="8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4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5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nodeType="clickEffect" fill="hold">
                      <p:stCondLst>
                        <p:cond delay="indefinite"/>
                      </p:stCondLst>
                      <p:childTnLst>
                        <p:par>
                          <p:cTn id="8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8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nodeType="clickEffect" fill="hold">
                      <p:stCondLst>
                        <p:cond delay="indefinite"/>
                      </p:stCondLst>
                      <p:childTnLst>
                        <p:par>
                          <p:cTn id="8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4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6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7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3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>
                      <p:stCondLst>
                        <p:cond delay="indefinite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8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Geschichte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39400" y="2158920"/>
            <a:ext cx="8089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 hat mehrere Vorfahren, die aus den späten 1990 Jahren stammen</a:t>
            </a:r>
            <a:endParaRPr b="0" lang="de-DE" sz="1600" spc="-1" strike="noStrike">
              <a:latin typeface="Arial"/>
            </a:endParaRPr>
          </a:p>
        </p:txBody>
      </p:sp>
      <p:grpSp>
        <p:nvGrpSpPr>
          <p:cNvPr id="161" name="Group 3"/>
          <p:cNvGrpSpPr/>
          <p:nvPr/>
        </p:nvGrpSpPr>
        <p:grpSpPr>
          <a:xfrm>
            <a:off x="1974960" y="4229640"/>
            <a:ext cx="1651680" cy="603720"/>
            <a:chOff x="1974960" y="4229640"/>
            <a:chExt cx="1651680" cy="603720"/>
          </a:xfrm>
        </p:grpSpPr>
        <p:sp>
          <p:nvSpPr>
            <p:cNvPr id="162" name="CustomShape 4"/>
            <p:cNvSpPr/>
            <p:nvPr/>
          </p:nvSpPr>
          <p:spPr>
            <a:xfrm>
              <a:off x="1974960" y="4229640"/>
              <a:ext cx="165168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6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Samba Curves</a:t>
              </a:r>
              <a:endParaRPr b="0" lang="de-DE" sz="1600" spc="-1" strike="noStrike">
                <a:latin typeface="Arial"/>
              </a:endParaRPr>
            </a:p>
          </p:txBody>
        </p:sp>
        <p:pic>
          <p:nvPicPr>
            <p:cNvPr id="163" name="Picture 2" descr="http://t0.gstatic.com/images?q=tbn:ANd9GcQAhS9QeuBm9CUhZcAjtHRMtVMD5x_cXPPoOaaW4icCAzCmN1nxzA"/>
            <p:cNvPicPr/>
            <p:nvPr/>
          </p:nvPicPr>
          <p:blipFill>
            <a:blip r:embed="rId1"/>
            <a:stretch/>
          </p:blipFill>
          <p:spPr>
            <a:xfrm>
              <a:off x="2802240" y="4568040"/>
              <a:ext cx="638640" cy="262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" name="CustomShape 5"/>
            <p:cNvSpPr/>
            <p:nvPr/>
          </p:nvSpPr>
          <p:spPr>
            <a:xfrm>
              <a:off x="2037600" y="456120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1997</a:t>
              </a:r>
              <a:endParaRPr b="0" lang="de-DE" sz="1200" spc="-1" strike="noStrike">
                <a:latin typeface="Arial"/>
              </a:endParaRPr>
            </a:p>
          </p:txBody>
        </p:sp>
      </p:grpSp>
      <p:sp>
        <p:nvSpPr>
          <p:cNvPr id="165" name="CustomShape 6"/>
          <p:cNvSpPr/>
          <p:nvPr/>
        </p:nvSpPr>
        <p:spPr>
          <a:xfrm>
            <a:off x="63360" y="-4874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7"/>
          <p:cNvSpPr/>
          <p:nvPr/>
        </p:nvSpPr>
        <p:spPr>
          <a:xfrm>
            <a:off x="216000" y="-3348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8"/>
          <p:cNvSpPr/>
          <p:nvPr/>
        </p:nvSpPr>
        <p:spPr>
          <a:xfrm>
            <a:off x="368280" y="-18252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9"/>
          <p:cNvSpPr/>
          <p:nvPr/>
        </p:nvSpPr>
        <p:spPr>
          <a:xfrm>
            <a:off x="520560" y="-302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0"/>
          <p:cNvSpPr/>
          <p:nvPr/>
        </p:nvSpPr>
        <p:spPr>
          <a:xfrm>
            <a:off x="673200" y="1224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1"/>
          <p:cNvSpPr/>
          <p:nvPr/>
        </p:nvSpPr>
        <p:spPr>
          <a:xfrm>
            <a:off x="825480" y="27468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2"/>
          <p:cNvSpPr/>
          <p:nvPr/>
        </p:nvSpPr>
        <p:spPr>
          <a:xfrm>
            <a:off x="977760" y="42696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2" name="Group 13"/>
          <p:cNvGrpSpPr/>
          <p:nvPr/>
        </p:nvGrpSpPr>
        <p:grpSpPr>
          <a:xfrm>
            <a:off x="3870360" y="4254840"/>
            <a:ext cx="2039040" cy="603720"/>
            <a:chOff x="3870360" y="4254840"/>
            <a:chExt cx="2039040" cy="603720"/>
          </a:xfrm>
        </p:grpSpPr>
        <p:sp>
          <p:nvSpPr>
            <p:cNvPr id="173" name="CustomShape 14"/>
            <p:cNvSpPr/>
            <p:nvPr/>
          </p:nvSpPr>
          <p:spPr>
            <a:xfrm>
              <a:off x="3870360" y="4254840"/>
              <a:ext cx="203904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6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Blanca IEEE Sizing</a:t>
              </a:r>
              <a:endParaRPr b="0" lang="de-DE" sz="1600" spc="-1" strike="noStrike">
                <a:latin typeface="Arial"/>
              </a:endParaRPr>
            </a:p>
          </p:txBody>
        </p:sp>
        <p:sp>
          <p:nvSpPr>
            <p:cNvPr id="174" name="CustomShape 15"/>
            <p:cNvSpPr/>
            <p:nvPr/>
          </p:nvSpPr>
          <p:spPr>
            <a:xfrm>
              <a:off x="3937680" y="458640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1998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175" name="Picture 18" descr=""/>
            <p:cNvPicPr/>
            <p:nvPr/>
          </p:nvPicPr>
          <p:blipFill>
            <a:blip r:embed="rId2"/>
            <a:stretch/>
          </p:blipFill>
          <p:spPr>
            <a:xfrm>
              <a:off x="4483080" y="4592160"/>
              <a:ext cx="1252080" cy="234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76" name="Group 16"/>
          <p:cNvGrpSpPr/>
          <p:nvPr/>
        </p:nvGrpSpPr>
        <p:grpSpPr>
          <a:xfrm>
            <a:off x="6124320" y="4253760"/>
            <a:ext cx="1703520" cy="622440"/>
            <a:chOff x="6124320" y="4253760"/>
            <a:chExt cx="1703520" cy="622440"/>
          </a:xfrm>
        </p:grpSpPr>
        <p:sp>
          <p:nvSpPr>
            <p:cNvPr id="177" name="CustomShape 17"/>
            <p:cNvSpPr/>
            <p:nvPr/>
          </p:nvSpPr>
          <p:spPr>
            <a:xfrm>
              <a:off x="6124320" y="4253760"/>
              <a:ext cx="170352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6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Ibis IEEE Sizing</a:t>
              </a:r>
              <a:endParaRPr b="0" lang="de-DE" sz="1600" spc="-1" strike="noStrike">
                <a:latin typeface="Arial"/>
              </a:endParaRPr>
            </a:p>
          </p:txBody>
        </p:sp>
        <p:sp>
          <p:nvSpPr>
            <p:cNvPr id="178" name="CustomShape 18"/>
            <p:cNvSpPr/>
            <p:nvPr/>
          </p:nvSpPr>
          <p:spPr>
            <a:xfrm>
              <a:off x="6154920" y="458532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2002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179" name="Picture 20" descr="Hawker"/>
            <p:cNvPicPr/>
            <p:nvPr/>
          </p:nvPicPr>
          <p:blipFill>
            <a:blip r:embed="rId3"/>
            <a:stretch/>
          </p:blipFill>
          <p:spPr>
            <a:xfrm>
              <a:off x="6768720" y="4567320"/>
              <a:ext cx="869400" cy="308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0" name="CustomShape 19"/>
          <p:cNvSpPr/>
          <p:nvPr/>
        </p:nvSpPr>
        <p:spPr>
          <a:xfrm>
            <a:off x="1250280" y="3575520"/>
            <a:ext cx="15501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Nur ein Batterie- Hersteller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3441600" y="3316320"/>
            <a:ext cx="210204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Berechnung strikt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 IEEE 485 (Blei-Säure)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5932440" y="3581280"/>
            <a:ext cx="18003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Berechnung strikt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IEEE 1155 (NiCd)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83" name="CustomShape 22"/>
          <p:cNvSpPr/>
          <p:nvPr/>
        </p:nvSpPr>
        <p:spPr>
          <a:xfrm>
            <a:off x="1747080" y="5080320"/>
            <a:ext cx="15501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Nur die elektrisch kleinste Lösung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84" name="CustomShape 23"/>
          <p:cNvSpPr/>
          <p:nvPr/>
        </p:nvSpPr>
        <p:spPr>
          <a:xfrm>
            <a:off x="4699080" y="5112000"/>
            <a:ext cx="19245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Beschränkter Export und Interoperabilität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85" name="CustomShape 24"/>
          <p:cNvSpPr/>
          <p:nvPr/>
        </p:nvSpPr>
        <p:spPr>
          <a:xfrm>
            <a:off x="61560" y="2470680"/>
            <a:ext cx="84916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Diese Versionen haben verschiedene charakteristische Eigenschaften gemeinsam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86" name="CustomShape 25"/>
          <p:cNvSpPr/>
          <p:nvPr/>
        </p:nvSpPr>
        <p:spPr>
          <a:xfrm>
            <a:off x="82080" y="2784960"/>
            <a:ext cx="8206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Samba, Blanca und Ibis werden von vielen Batterieherstellern weltweit genutzt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87" name="CustomShape 26"/>
          <p:cNvSpPr/>
          <p:nvPr/>
        </p:nvSpPr>
        <p:spPr>
          <a:xfrm>
            <a:off x="394920" y="5783040"/>
            <a:ext cx="80200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Uns bekannte Anwender unter anderem BENNING (D), E-ON (D), GUTOR (CH)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88" name="CustomShape 27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3" descr=""/>
          <p:cNvPicPr/>
          <p:nvPr/>
        </p:nvPicPr>
        <p:blipFill>
          <a:blip r:embed="rId1"/>
          <a:stretch/>
        </p:blipFill>
        <p:spPr>
          <a:xfrm>
            <a:off x="4371840" y="3553560"/>
            <a:ext cx="2866320" cy="1085040"/>
          </a:xfrm>
          <a:prstGeom prst="rect">
            <a:avLst/>
          </a:prstGeom>
          <a:ln w="0">
            <a:noFill/>
          </a:ln>
        </p:spPr>
      </p:pic>
      <p:pic>
        <p:nvPicPr>
          <p:cNvPr id="416" name="Picture 2" descr=""/>
          <p:cNvPicPr/>
          <p:nvPr/>
        </p:nvPicPr>
        <p:blipFill>
          <a:blip r:embed="rId2"/>
          <a:stretch/>
        </p:blipFill>
        <p:spPr>
          <a:xfrm>
            <a:off x="2319120" y="2657880"/>
            <a:ext cx="1332720" cy="1370880"/>
          </a:xfrm>
          <a:prstGeom prst="rect">
            <a:avLst/>
          </a:prstGeom>
          <a:ln w="0">
            <a:noFill/>
          </a:ln>
        </p:spPr>
      </p:pic>
      <p:sp>
        <p:nvSpPr>
          <p:cNvPr id="417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Filtering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251280" y="2197440"/>
            <a:ext cx="1836360" cy="502560"/>
          </a:xfrm>
          <a:prstGeom prst="wedgeRoundRectCallout">
            <a:avLst>
              <a:gd name="adj1" fmla="val 91885"/>
              <a:gd name="adj2" fmla="val 7573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Top Filter to hide uninteresting results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621720" y="3970440"/>
            <a:ext cx="1566360" cy="754200"/>
          </a:xfrm>
          <a:prstGeom prst="wedgeRoundRectCallout">
            <a:avLst>
              <a:gd name="adj1" fmla="val 62074"/>
              <a:gd name="adj2" fmla="val -9807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best Ten, best 100 or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All results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4653360" y="2252160"/>
            <a:ext cx="1944000" cy="726480"/>
          </a:xfrm>
          <a:prstGeom prst="wedgeRoundRectCallout">
            <a:avLst>
              <a:gd name="adj1" fmla="val -53184"/>
              <a:gd name="adj2" fmla="val 17389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all suitable Batteries and include their commercial data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288000" y="5063760"/>
            <a:ext cx="1960920" cy="939600"/>
          </a:xfrm>
          <a:prstGeom prst="wedgeRoundRectCallout">
            <a:avLst>
              <a:gd name="adj1" fmla="val 210322"/>
              <a:gd name="adj2" fmla="val -12683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smallest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suitable Battery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 every Plate type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and include Price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2" name="CustomShape 6"/>
          <p:cNvSpPr/>
          <p:nvPr/>
        </p:nvSpPr>
        <p:spPr>
          <a:xfrm>
            <a:off x="6951240" y="2246400"/>
            <a:ext cx="1944000" cy="726480"/>
          </a:xfrm>
          <a:prstGeom prst="wedgeRoundRectCallout">
            <a:avLst>
              <a:gd name="adj1" fmla="val -149305"/>
              <a:gd name="adj2" fmla="val 17945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all suitable Batteries but hide their commercial data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3" name="CustomShape 7"/>
          <p:cNvSpPr/>
          <p:nvPr/>
        </p:nvSpPr>
        <p:spPr>
          <a:xfrm>
            <a:off x="2700000" y="5042520"/>
            <a:ext cx="2007720" cy="939600"/>
          </a:xfrm>
          <a:prstGeom prst="wedgeRoundRectCallout">
            <a:avLst>
              <a:gd name="adj1" fmla="val 110189"/>
              <a:gd name="adj2" fmla="val -12186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smallest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suitable Battery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 every Plate type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and hide Price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>
          <a:xfrm>
            <a:off x="4824000" y="5063760"/>
            <a:ext cx="1951920" cy="689040"/>
          </a:xfrm>
          <a:prstGeom prst="wedgeRoundRectCallout">
            <a:avLst>
              <a:gd name="adj1" fmla="val 22951"/>
              <a:gd name="adj2" fmla="val -14395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only cheapest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suitable Battery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 every Plate type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6840000" y="5063760"/>
            <a:ext cx="2159640" cy="1302840"/>
          </a:xfrm>
          <a:prstGeom prst="wedgeRoundRectCallout">
            <a:avLst>
              <a:gd name="adj1" fmla="val -46795"/>
              <a:gd name="adj2" fmla="val -10792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Show smallest suitable Battery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for every Plate type and include all bigger Batteries which are not more expensive…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4" dur="indefinite" restart="never" nodeType="tmRoot">
          <p:childTnLst>
            <p:seq>
              <p:cTn id="865" dur="indefinite" nodeType="mainSeq">
                <p:childTnLst>
                  <p:par>
                    <p:cTn id="866" nodeType="clickEffect" fill="hold">
                      <p:stCondLst>
                        <p:cond delay="indefinite"/>
                      </p:stCondLst>
                      <p:childTnLst>
                        <p:par>
                          <p:cTn id="8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8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0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1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nodeType="clickEffect" fill="hold">
                      <p:stCondLst>
                        <p:cond delay="indefinite"/>
                      </p:stCondLst>
                      <p:childTnLst>
                        <p:par>
                          <p:cTn id="8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2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3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9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5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1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6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7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2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3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4" fill="hold">
                      <p:stCondLst>
                        <p:cond delay="indefinite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2" descr=""/>
          <p:cNvPicPr/>
          <p:nvPr/>
        </p:nvPicPr>
        <p:blipFill>
          <a:blip r:embed="rId1"/>
          <a:stretch/>
        </p:blipFill>
        <p:spPr>
          <a:xfrm>
            <a:off x="2184480" y="2524680"/>
            <a:ext cx="4731480" cy="3687480"/>
          </a:xfrm>
          <a:prstGeom prst="rect">
            <a:avLst/>
          </a:prstGeom>
          <a:ln w="0">
            <a:noFill/>
          </a:ln>
        </p:spPr>
      </p:pic>
      <p:sp>
        <p:nvSpPr>
          <p:cNvPr id="428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Schnellauslegung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477720" y="2146320"/>
            <a:ext cx="1705680" cy="723240"/>
          </a:xfrm>
          <a:prstGeom prst="wedgeRoundRectCallout">
            <a:avLst>
              <a:gd name="adj1" fmla="val 71579"/>
              <a:gd name="adj2" fmla="val 140653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EIN Eingabedialog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für alle typischen Eingabeparameter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333360" y="3687840"/>
            <a:ext cx="1705680" cy="723240"/>
          </a:xfrm>
          <a:prstGeom prst="wedgeRoundRectCallout">
            <a:avLst>
              <a:gd name="adj1" fmla="val 70583"/>
              <a:gd name="adj2" fmla="val 5877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Vorauswahl von Lieferanten und Baureihen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3076560" y="2001960"/>
            <a:ext cx="1705680" cy="308880"/>
          </a:xfrm>
          <a:prstGeom prst="wedgeRoundRectCallout">
            <a:avLst>
              <a:gd name="adj1" fmla="val 43560"/>
              <a:gd name="adj2" fmla="val 250853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Baureihenfilter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2" name="CustomShape 5"/>
          <p:cNvSpPr/>
          <p:nvPr/>
        </p:nvSpPr>
        <p:spPr>
          <a:xfrm>
            <a:off x="6149880" y="2036880"/>
            <a:ext cx="1841760" cy="307080"/>
          </a:xfrm>
          <a:prstGeom prst="wedgeRoundRectCallout">
            <a:avLst>
              <a:gd name="adj1" fmla="val -97602"/>
              <a:gd name="adj2" fmla="val 40659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Systemspannungen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3" name="CustomShape 6"/>
          <p:cNvSpPr/>
          <p:nvPr/>
        </p:nvSpPr>
        <p:spPr>
          <a:xfrm>
            <a:off x="7165440" y="3533040"/>
            <a:ext cx="1705680" cy="308880"/>
          </a:xfrm>
          <a:prstGeom prst="wedgeRoundRectCallout">
            <a:avLst>
              <a:gd name="adj1" fmla="val -157634"/>
              <a:gd name="adj2" fmla="val 11892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Lastmodus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4" name="CustomShape 7"/>
          <p:cNvSpPr/>
          <p:nvPr/>
        </p:nvSpPr>
        <p:spPr>
          <a:xfrm>
            <a:off x="7277040" y="4957920"/>
            <a:ext cx="1705680" cy="307080"/>
          </a:xfrm>
          <a:prstGeom prst="wedgeRoundRectCallout">
            <a:avLst>
              <a:gd name="adj1" fmla="val -105042"/>
              <a:gd name="adj2" fmla="val -13038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Lastprofil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5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8" dur="indefinite" restart="never" nodeType="tmRoot">
          <p:childTnLst>
            <p:seq>
              <p:cTn id="919" dur="indefinite" nodeType="mainSeq">
                <p:childTnLst>
                  <p:par>
                    <p:cTn id="920" nodeType="clickEffect" fill="hold">
                      <p:stCondLst>
                        <p:cond delay="indefinite"/>
                      </p:stCondLst>
                      <p:childTnLst>
                        <p:par>
                          <p:cTn id="9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nodeType="clickEffect" fill="hold">
                      <p:stCondLst>
                        <p:cond delay="indefinite"/>
                      </p:stCondLst>
                      <p:childTnLst>
                        <p:par>
                          <p:cTn id="9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0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1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nodeType="clickEffect" fill="hold">
                      <p:stCondLst>
                        <p:cond delay="indefinite"/>
                      </p:stCondLst>
                      <p:childTnLst>
                        <p:par>
                          <p:cTn id="9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4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nodeType="clickEffect" fill="hold">
                      <p:stCondLst>
                        <p:cond delay="indefinite"/>
                      </p:stCondLst>
                      <p:childTnLst>
                        <p:par>
                          <p:cTn id="9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0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4" nodeType="clickEffect" fill="hold">
                      <p:stCondLst>
                        <p:cond delay="indefinite"/>
                      </p:stCondLst>
                      <p:childTnLst>
                        <p:par>
                          <p:cTn id="9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9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nodeType="clickEffect" fill="hold">
                      <p:stCondLst>
                        <p:cond delay="indefinite"/>
                      </p:stCondLst>
                      <p:childTnLst>
                        <p:par>
                          <p:cTn id="9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2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6" fill="hold">
                      <p:stCondLst>
                        <p:cond delay="indefinite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/>
          <p:nvPr/>
        </p:nvSpPr>
        <p:spPr>
          <a:xfrm>
            <a:off x="1150920" y="617400"/>
            <a:ext cx="777672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abacus: Batterie-Suite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670320" y="2987280"/>
            <a:ext cx="2328480" cy="12157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de-D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abacusIEEE</a:t>
            </a:r>
            <a:endParaRPr b="0" lang="de-DE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IEEE Std 485 (Blei)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IEEE Std 1115 (NiCd)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IEEE Std 1568 (Eisenbahn)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Batter-Auslegung &amp; -Auswahl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1890720" y="4644360"/>
            <a:ext cx="1084320" cy="394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Constant Power</a:t>
            </a:r>
            <a:br>
              <a:rPr sz="1800"/>
            </a:b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Discharge Curves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39" name="Line 4"/>
          <p:cNvSpPr/>
          <p:nvPr/>
        </p:nvSpPr>
        <p:spPr>
          <a:xfrm flipH="1" flipV="1">
            <a:off x="4513680" y="4255200"/>
            <a:ext cx="3240" cy="362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5"/>
          <p:cNvSpPr/>
          <p:nvPr/>
        </p:nvSpPr>
        <p:spPr>
          <a:xfrm>
            <a:off x="609480" y="5648400"/>
            <a:ext cx="8000280" cy="272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Datenbank-Service / Release-Service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1" name="CustomShape 6"/>
          <p:cNvSpPr/>
          <p:nvPr/>
        </p:nvSpPr>
        <p:spPr>
          <a:xfrm>
            <a:off x="533520" y="2295360"/>
            <a:ext cx="8000280" cy="272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</a:t>
            </a: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Batterie-Auslegungs-Produkte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2034000" y="5256360"/>
            <a:ext cx="1305360" cy="272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Sprach-Versionen</a:t>
            </a:r>
            <a:r>
              <a:rPr b="0" lang="de-DE" sz="12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3" name="CustomShape 8"/>
          <p:cNvSpPr/>
          <p:nvPr/>
        </p:nvSpPr>
        <p:spPr>
          <a:xfrm>
            <a:off x="5860440" y="5256360"/>
            <a:ext cx="1407600" cy="272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Verwaltungs- Tools</a:t>
            </a:r>
            <a:r>
              <a:rPr b="0" lang="de-DE" sz="12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4" name="CustomShape 9"/>
          <p:cNvSpPr/>
          <p:nvPr/>
        </p:nvSpPr>
        <p:spPr>
          <a:xfrm>
            <a:off x="3931920" y="5248080"/>
            <a:ext cx="1456560" cy="272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Goodies Tools Suite</a:t>
            </a:r>
            <a:r>
              <a:rPr b="0" lang="de-DE" sz="12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5" name="CustomShape 10"/>
          <p:cNvSpPr/>
          <p:nvPr/>
        </p:nvSpPr>
        <p:spPr>
          <a:xfrm>
            <a:off x="6077880" y="2983320"/>
            <a:ext cx="2328840" cy="12157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de-D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abacusRack</a:t>
            </a:r>
            <a:endParaRPr b="0" lang="de-DE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Gestell- &amp; Schrank-Auslegung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Import der Batterie-Parameter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Berichte und Skizzen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Stellplatz-Auslegung &amp; -Auswahl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46" name="CustomShape 11"/>
          <p:cNvSpPr/>
          <p:nvPr/>
        </p:nvSpPr>
        <p:spPr>
          <a:xfrm>
            <a:off x="701280" y="6000840"/>
            <a:ext cx="21999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1: Deutsch, Englisch, mehr auf Anfrage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47" name="CustomShape 12"/>
          <p:cNvSpPr/>
          <p:nvPr/>
        </p:nvSpPr>
        <p:spPr>
          <a:xfrm>
            <a:off x="2972520" y="6000840"/>
            <a:ext cx="2501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2: abacusCells, abacusCapacity, mehr geplant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48" name="CustomShape 13"/>
          <p:cNvSpPr/>
          <p:nvPr/>
        </p:nvSpPr>
        <p:spPr>
          <a:xfrm>
            <a:off x="6154920" y="6000840"/>
            <a:ext cx="23324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3: DBEncryption, SetupCreator, und mehr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49" name="CustomShape 14"/>
          <p:cNvSpPr/>
          <p:nvPr/>
        </p:nvSpPr>
        <p:spPr>
          <a:xfrm>
            <a:off x="3370680" y="2987280"/>
            <a:ext cx="2328480" cy="1215720"/>
          </a:xfrm>
          <a:prstGeom prst="rect">
            <a:avLst/>
          </a:prstGeom>
          <a:solidFill>
            <a:schemeClr val="bg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de-D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abacusCurves</a:t>
            </a:r>
            <a:endParaRPr b="0" lang="de-DE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Iconst Kurveninterpolation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Verschiedene Diagramme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Datenschilder und Berichte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Batterie-Auslegung &amp; -Auswahl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450" name="CustomShape 15"/>
          <p:cNvSpPr/>
          <p:nvPr/>
        </p:nvSpPr>
        <p:spPr>
          <a:xfrm>
            <a:off x="720360" y="4617720"/>
            <a:ext cx="1084320" cy="394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Constant Current</a:t>
            </a:r>
            <a:br>
              <a:rPr sz="1800"/>
            </a:b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Discharge Curves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51" name="Line 16"/>
          <p:cNvSpPr/>
          <p:nvPr/>
        </p:nvSpPr>
        <p:spPr>
          <a:xfrm flipH="1" flipV="1">
            <a:off x="2222640" y="4263840"/>
            <a:ext cx="325800" cy="322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Line 17"/>
          <p:cNvSpPr/>
          <p:nvPr/>
        </p:nvSpPr>
        <p:spPr>
          <a:xfrm flipV="1">
            <a:off x="1357920" y="4269600"/>
            <a:ext cx="371880" cy="3020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18"/>
          <p:cNvSpPr/>
          <p:nvPr/>
        </p:nvSpPr>
        <p:spPr>
          <a:xfrm>
            <a:off x="3964320" y="4644360"/>
            <a:ext cx="1139400" cy="394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Voltage-over-Time</a:t>
            </a:r>
            <a:br>
              <a:rPr sz="1800"/>
            </a:b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Discharge Curves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54" name="CustomShape 19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5" name="Line 20"/>
          <p:cNvSpPr/>
          <p:nvPr/>
        </p:nvSpPr>
        <p:spPr>
          <a:xfrm flipH="1" flipV="1">
            <a:off x="7228080" y="4255200"/>
            <a:ext cx="3240" cy="362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21"/>
          <p:cNvSpPr/>
          <p:nvPr/>
        </p:nvSpPr>
        <p:spPr>
          <a:xfrm>
            <a:off x="6748920" y="4644360"/>
            <a:ext cx="999000" cy="394200"/>
          </a:xfrm>
          <a:prstGeom prst="rect">
            <a:avLst/>
          </a:prstGeom>
          <a:solidFill>
            <a:schemeClr val="bg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Rack &amp; Cabinet</a:t>
            </a:r>
            <a:br>
              <a:rPr sz="1800"/>
            </a:br>
            <a:r>
              <a:rPr b="0" lang="de-DE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Database</a:t>
            </a:r>
            <a:endParaRPr b="0" lang="de-DE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0" dur="indefinite" restart="never" nodeType="tmRoot">
          <p:childTnLst>
            <p:seq>
              <p:cTn id="961" dur="indefinite" nodeType="mainSeq">
                <p:childTnLst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abacus: Lizenz-Modelle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1436040" y="2449080"/>
            <a:ext cx="1993680" cy="987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abacus4u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„</a:t>
            </a: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 for you“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Online-Abonnement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Individuell &amp; Erweiterbar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NEU: Mehrbenutzerlizenz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59" name="CustomShape 3"/>
          <p:cNvSpPr/>
          <p:nvPr/>
        </p:nvSpPr>
        <p:spPr>
          <a:xfrm>
            <a:off x="3938760" y="5949720"/>
            <a:ext cx="4312080" cy="2494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</a:t>
            </a: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Battery Sizing Editionen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60" name="CustomShape 4"/>
          <p:cNvSpPr/>
          <p:nvPr/>
        </p:nvSpPr>
        <p:spPr>
          <a:xfrm>
            <a:off x="1424880" y="3579120"/>
            <a:ext cx="2004840" cy="987840"/>
          </a:xfrm>
          <a:prstGeom prst="rect">
            <a:avLst/>
          </a:prstGeom>
          <a:solidFill>
            <a:schemeClr val="bg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abacus4b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„</a:t>
            </a: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 for bundling“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Installierbare Setup-Version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Offene Lizenzen verfügbar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NEU: Individuelle Lizenz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61" name="CustomShape 5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CustomShape 6"/>
          <p:cNvSpPr/>
          <p:nvPr/>
        </p:nvSpPr>
        <p:spPr>
          <a:xfrm>
            <a:off x="954720" y="2391840"/>
            <a:ext cx="345600" cy="2281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 rot="16200000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</a:t>
            </a: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Battery Sizing Distributionen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63" name="CustomShape 7"/>
          <p:cNvSpPr/>
          <p:nvPr/>
        </p:nvSpPr>
        <p:spPr>
          <a:xfrm>
            <a:off x="4054320" y="4833720"/>
            <a:ext cx="1993680" cy="987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 Single Edition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„</a:t>
            </a: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eine Hersteller-Datenbank“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Online oder Installation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Offene Lizenzen verfügbar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NEU: Mehrbenutzerlizenz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64" name="CustomShape 8"/>
          <p:cNvSpPr/>
          <p:nvPr/>
        </p:nvSpPr>
        <p:spPr>
          <a:xfrm>
            <a:off x="6161760" y="4828320"/>
            <a:ext cx="2004840" cy="1010520"/>
          </a:xfrm>
          <a:prstGeom prst="rect">
            <a:avLst/>
          </a:prstGeom>
          <a:solidFill>
            <a:schemeClr val="bg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abacus Premium Edition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„</a:t>
            </a:r>
            <a:r>
              <a:rPr b="0" lang="de-DE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viele Datenbanken“</a:t>
            </a:r>
            <a:endParaRPr b="0" lang="de-DE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Online oder Installation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Offene Firmen-Lizenz</a:t>
            </a:r>
            <a:endParaRPr b="0" lang="de-DE" sz="105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NEU: Mehrbenutzerlizenz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465" name="CustomShape 9"/>
          <p:cNvSpPr/>
          <p:nvPr/>
        </p:nvSpPr>
        <p:spPr>
          <a:xfrm>
            <a:off x="4439520" y="2408040"/>
            <a:ext cx="3278520" cy="1896840"/>
          </a:xfrm>
          <a:prstGeom prst="cloud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Individuelle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und Optimale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Kombination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von Distributions-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und Editions-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Lizenz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400" spc="-1" strike="noStrike">
              <a:latin typeface="Arial"/>
            </a:endParaRPr>
          </a:p>
        </p:txBody>
      </p:sp>
      <p:sp>
        <p:nvSpPr>
          <p:cNvPr id="466" name="CustomShape 10"/>
          <p:cNvSpPr/>
          <p:nvPr/>
        </p:nvSpPr>
        <p:spPr>
          <a:xfrm>
            <a:off x="3527280" y="2866680"/>
            <a:ext cx="708480" cy="483840"/>
          </a:xfrm>
          <a:prstGeom prst="right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11"/>
          <p:cNvSpPr/>
          <p:nvPr/>
        </p:nvSpPr>
        <p:spPr>
          <a:xfrm>
            <a:off x="3534840" y="3689640"/>
            <a:ext cx="700920" cy="483840"/>
          </a:xfrm>
          <a:prstGeom prst="right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12"/>
          <p:cNvSpPr/>
          <p:nvPr/>
        </p:nvSpPr>
        <p:spPr>
          <a:xfrm>
            <a:off x="4809240" y="4305240"/>
            <a:ext cx="483840" cy="414360"/>
          </a:xfrm>
          <a:prstGeom prst="up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13"/>
          <p:cNvSpPr/>
          <p:nvPr/>
        </p:nvSpPr>
        <p:spPr>
          <a:xfrm>
            <a:off x="6920280" y="4305240"/>
            <a:ext cx="483840" cy="414360"/>
          </a:xfrm>
          <a:prstGeom prst="up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6" dur="indefinite" restart="never" nodeType="tmRoot">
          <p:childTnLst>
            <p:seq>
              <p:cTn id="967" dur="indefinite" nodeType="mainSeq">
                <p:childTnLst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/>
          <p:nvPr/>
        </p:nvSpPr>
        <p:spPr>
          <a:xfrm>
            <a:off x="2997360" y="4343400"/>
            <a:ext cx="4850640" cy="935280"/>
          </a:xfrm>
          <a:prstGeom prst="rect">
            <a:avLst/>
          </a:prstGeom>
          <a:gradFill rotWithShape="0">
            <a:gsLst>
              <a:gs pos="0">
                <a:srgbClr val="008af2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buNone/>
            </a:pPr>
            <a:r>
              <a:rPr b="1" i="1" lang="de-DE" sz="2400" spc="-1" strike="noStrike">
                <a:solidFill>
                  <a:srgbClr val="000000"/>
                </a:solidFill>
                <a:latin typeface="Tahoma"/>
              </a:rPr>
              <a:t>Danke</a:t>
            </a:r>
            <a:br>
              <a:rPr sz="1800"/>
            </a:br>
            <a:r>
              <a:rPr b="1" i="1" lang="de-DE" sz="2400" spc="-1" strike="noStrike">
                <a:solidFill>
                  <a:srgbClr val="000000"/>
                </a:solidFill>
                <a:latin typeface="Tahoma"/>
              </a:rPr>
              <a:t>für Ihr Interesse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471" name="Picture 4" descr=""/>
          <p:cNvPicPr/>
          <p:nvPr/>
        </p:nvPicPr>
        <p:blipFill>
          <a:blip r:embed="rId1"/>
          <a:stretch/>
        </p:blipFill>
        <p:spPr>
          <a:xfrm>
            <a:off x="1706400" y="781200"/>
            <a:ext cx="4628520" cy="3094920"/>
          </a:xfrm>
          <a:prstGeom prst="rect">
            <a:avLst/>
          </a:prstGeom>
          <a:ln w="0">
            <a:noFill/>
          </a:ln>
        </p:spPr>
      </p:pic>
      <p:sp>
        <p:nvSpPr>
          <p:cNvPr id="472" name="CustomShape 2"/>
          <p:cNvSpPr/>
          <p:nvPr/>
        </p:nvSpPr>
        <p:spPr>
          <a:xfrm>
            <a:off x="1549440" y="5369760"/>
            <a:ext cx="2927880" cy="899640"/>
          </a:xfrm>
          <a:prstGeom prst="rect">
            <a:avLst/>
          </a:prstGeom>
          <a:gradFill rotWithShape="0">
            <a:gsLst>
              <a:gs pos="0">
                <a:srgbClr val="008af2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Weitere Information: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 u="sng">
                <a:solidFill>
                  <a:srgbClr val="ff0000"/>
                </a:solidFill>
                <a:uFillTx/>
                <a:latin typeface="Tahoma"/>
                <a:ea typeface="DejaVu Sans"/>
                <a:hlinkClick r:id="rId2"/>
              </a:rPr>
              <a:t>info@pisoftware.de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 u="sng">
                <a:solidFill>
                  <a:srgbClr val="ff0000"/>
                </a:solidFill>
                <a:uFillTx/>
                <a:latin typeface="Tahoma"/>
                <a:ea typeface="DejaVu Sans"/>
                <a:hlinkClick r:id="rId3"/>
              </a:rPr>
              <a:t>www.pisoftware.de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4896000" y="5369760"/>
            <a:ext cx="3315240" cy="899640"/>
          </a:xfrm>
          <a:prstGeom prst="rect">
            <a:avLst/>
          </a:prstGeom>
          <a:gradFill rotWithShape="0">
            <a:gsLst>
              <a:gs pos="0">
                <a:srgbClr val="008af2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Direkter Kontakt: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 u="sng">
                <a:solidFill>
                  <a:srgbClr val="ff0000"/>
                </a:solidFill>
                <a:uFillTx/>
                <a:latin typeface="Tahoma"/>
                <a:ea typeface="DejaVu Sans"/>
                <a:hlinkClick r:id="rId4"/>
              </a:rPr>
              <a:t>support.abacus@pisoftware.de</a:t>
            </a:r>
            <a:endParaRPr b="0" lang="de-DE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buNone/>
            </a:pPr>
            <a:r>
              <a:rPr b="0" lang="de-DE" sz="1400" spc="-1" strike="noStrike" u="sng">
                <a:solidFill>
                  <a:srgbClr val="ff0000"/>
                </a:solidFill>
                <a:uFillTx/>
                <a:latin typeface="Tahoma"/>
                <a:ea typeface="DejaVu Sans"/>
                <a:hlinkClick r:id="rId5"/>
              </a:rPr>
              <a:t>www.pisoftware.de/news.aspx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Entwicklung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12680" y="2158920"/>
            <a:ext cx="85600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 wurde seit 2008 zu einem techno-kommerziellen Tool weiterentwickelt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3360" y="-4874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4"/>
          <p:cNvSpPr/>
          <p:nvPr/>
        </p:nvSpPr>
        <p:spPr>
          <a:xfrm>
            <a:off x="216000" y="-3348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5"/>
          <p:cNvSpPr/>
          <p:nvPr/>
        </p:nvSpPr>
        <p:spPr>
          <a:xfrm>
            <a:off x="368280" y="-18252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6"/>
          <p:cNvSpPr/>
          <p:nvPr/>
        </p:nvSpPr>
        <p:spPr>
          <a:xfrm>
            <a:off x="520560" y="-302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7"/>
          <p:cNvSpPr/>
          <p:nvPr/>
        </p:nvSpPr>
        <p:spPr>
          <a:xfrm>
            <a:off x="673200" y="1224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8"/>
          <p:cNvSpPr/>
          <p:nvPr/>
        </p:nvSpPr>
        <p:spPr>
          <a:xfrm>
            <a:off x="825480" y="27468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9"/>
          <p:cNvSpPr/>
          <p:nvPr/>
        </p:nvSpPr>
        <p:spPr>
          <a:xfrm>
            <a:off x="977760" y="42696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0"/>
          <p:cNvSpPr/>
          <p:nvPr/>
        </p:nvSpPr>
        <p:spPr>
          <a:xfrm>
            <a:off x="720000" y="3355200"/>
            <a:ext cx="187164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Unbegrenzte Anzahl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von Herstellern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99" name="CustomShape 11"/>
          <p:cNvSpPr/>
          <p:nvPr/>
        </p:nvSpPr>
        <p:spPr>
          <a:xfrm>
            <a:off x="167400" y="2470680"/>
            <a:ext cx="84243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Es gibt verschiedene Editionen, sowohl hersteller-abhängig als auch -unabhängig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00" name="CustomShape 12"/>
          <p:cNvSpPr/>
          <p:nvPr/>
        </p:nvSpPr>
        <p:spPr>
          <a:xfrm>
            <a:off x="88920" y="2784960"/>
            <a:ext cx="8494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 implementiert viele Ergänzungen zu IEEE und hat viele neue Features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01" name="CustomShape 13"/>
          <p:cNvSpPr/>
          <p:nvPr/>
        </p:nvSpPr>
        <p:spPr>
          <a:xfrm>
            <a:off x="170280" y="5783040"/>
            <a:ext cx="8485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Neue Anwender (teils Teststadium) umfassen AEGPS, AMETEK, BSOL, NORTHSTAR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02" name="CustomShape 14"/>
          <p:cNvSpPr/>
          <p:nvPr/>
        </p:nvSpPr>
        <p:spPr>
          <a:xfrm>
            <a:off x="6336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5"/>
          <p:cNvSpPr/>
          <p:nvPr/>
        </p:nvSpPr>
        <p:spPr>
          <a:xfrm>
            <a:off x="2160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6"/>
          <p:cNvSpPr/>
          <p:nvPr/>
        </p:nvSpPr>
        <p:spPr>
          <a:xfrm>
            <a:off x="36828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5" name="Group 17"/>
          <p:cNvGrpSpPr/>
          <p:nvPr/>
        </p:nvGrpSpPr>
        <p:grpSpPr>
          <a:xfrm>
            <a:off x="2395800" y="3758760"/>
            <a:ext cx="1690560" cy="613800"/>
            <a:chOff x="2395800" y="3758760"/>
            <a:chExt cx="1690560" cy="613800"/>
          </a:xfrm>
        </p:grpSpPr>
        <p:sp>
          <p:nvSpPr>
            <p:cNvPr id="206" name="CustomShape 18"/>
            <p:cNvSpPr/>
            <p:nvPr/>
          </p:nvSpPr>
          <p:spPr>
            <a:xfrm>
              <a:off x="2523960" y="3758760"/>
              <a:ext cx="1460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BENNING Edition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207" name="CustomShape 19"/>
            <p:cNvSpPr/>
            <p:nvPr/>
          </p:nvSpPr>
          <p:spPr>
            <a:xfrm>
              <a:off x="2395800" y="409644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2008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08" name="Picture 7" descr=""/>
            <p:cNvPicPr/>
            <p:nvPr/>
          </p:nvPicPr>
          <p:blipFill>
            <a:blip r:embed="rId1"/>
            <a:stretch/>
          </p:blipFill>
          <p:spPr>
            <a:xfrm>
              <a:off x="3024000" y="4058640"/>
              <a:ext cx="1062360" cy="313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Group 20"/>
          <p:cNvGrpSpPr/>
          <p:nvPr/>
        </p:nvGrpSpPr>
        <p:grpSpPr>
          <a:xfrm>
            <a:off x="4002480" y="3710520"/>
            <a:ext cx="1395360" cy="720360"/>
            <a:chOff x="4002480" y="3710520"/>
            <a:chExt cx="1395360" cy="720360"/>
          </a:xfrm>
        </p:grpSpPr>
        <p:sp>
          <p:nvSpPr>
            <p:cNvPr id="210" name="CustomShape 21"/>
            <p:cNvSpPr/>
            <p:nvPr/>
          </p:nvSpPr>
          <p:spPr>
            <a:xfrm>
              <a:off x="4127400" y="3710520"/>
              <a:ext cx="11714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FAAM Edition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211" name="CustomShape 22"/>
            <p:cNvSpPr/>
            <p:nvPr/>
          </p:nvSpPr>
          <p:spPr>
            <a:xfrm>
              <a:off x="4002480" y="404208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2010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12" name="Picture 9" descr="Site image"/>
            <p:cNvPicPr/>
            <p:nvPr/>
          </p:nvPicPr>
          <p:blipFill>
            <a:blip r:embed="rId2"/>
            <a:stretch/>
          </p:blipFill>
          <p:spPr>
            <a:xfrm>
              <a:off x="4713480" y="4021920"/>
              <a:ext cx="684360" cy="408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3" name="Group 23"/>
          <p:cNvGrpSpPr/>
          <p:nvPr/>
        </p:nvGrpSpPr>
        <p:grpSpPr>
          <a:xfrm>
            <a:off x="2544120" y="4465080"/>
            <a:ext cx="1434600" cy="646560"/>
            <a:chOff x="2544120" y="4465080"/>
            <a:chExt cx="1434600" cy="646560"/>
          </a:xfrm>
        </p:grpSpPr>
        <p:sp>
          <p:nvSpPr>
            <p:cNvPr id="214" name="CustomShape 24"/>
            <p:cNvSpPr/>
            <p:nvPr/>
          </p:nvSpPr>
          <p:spPr>
            <a:xfrm>
              <a:off x="2688120" y="4465080"/>
              <a:ext cx="125352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FIAMM Edition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215" name="CustomShape 25"/>
            <p:cNvSpPr/>
            <p:nvPr/>
          </p:nvSpPr>
          <p:spPr>
            <a:xfrm>
              <a:off x="2544120" y="479664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2011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16" name="Picture 11" descr="http://t1.gstatic.com/images?q=tbn:ANd9GcSNytC0dqaMmdrBXPJWPlam5eLzIpNcZ29Er9Mxqf3KaDAItDN2"/>
            <p:cNvPicPr/>
            <p:nvPr/>
          </p:nvPicPr>
          <p:blipFill>
            <a:blip r:embed="rId3"/>
            <a:stretch/>
          </p:blipFill>
          <p:spPr>
            <a:xfrm>
              <a:off x="3447720" y="4781160"/>
              <a:ext cx="531000" cy="330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7" name="Group 26"/>
          <p:cNvGrpSpPr/>
          <p:nvPr/>
        </p:nvGrpSpPr>
        <p:grpSpPr>
          <a:xfrm>
            <a:off x="5550480" y="3841920"/>
            <a:ext cx="1202760" cy="662040"/>
            <a:chOff x="5550480" y="3841920"/>
            <a:chExt cx="1202760" cy="662040"/>
          </a:xfrm>
        </p:grpSpPr>
        <p:sp>
          <p:nvSpPr>
            <p:cNvPr id="218" name="CustomShape 27"/>
            <p:cNvSpPr/>
            <p:nvPr/>
          </p:nvSpPr>
          <p:spPr>
            <a:xfrm>
              <a:off x="5625720" y="3841920"/>
              <a:ext cx="112752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3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HBL Edition</a:t>
              </a:r>
              <a:endParaRPr b="0" lang="de-DE" sz="1300" spc="-1" strike="noStrike">
                <a:latin typeface="Arial"/>
              </a:endParaRPr>
            </a:p>
          </p:txBody>
        </p:sp>
        <p:sp>
          <p:nvSpPr>
            <p:cNvPr id="219" name="CustomShape 28"/>
            <p:cNvSpPr/>
            <p:nvPr/>
          </p:nvSpPr>
          <p:spPr>
            <a:xfrm>
              <a:off x="5550480" y="417348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2011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20" name="Picture 13" descr="http://t3.gstatic.com/images?q=tbn:ANd9GcQfafLLDEhNjIIZ-zkg6zT0ZiY8L_yXxUZBmM9y11-OGePWhheeEw"/>
            <p:cNvPicPr/>
            <p:nvPr/>
          </p:nvPicPr>
          <p:blipFill>
            <a:blip r:embed="rId4"/>
            <a:stretch/>
          </p:blipFill>
          <p:spPr>
            <a:xfrm>
              <a:off x="6094440" y="4136760"/>
              <a:ext cx="624960" cy="367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21" name="Group 29"/>
          <p:cNvGrpSpPr/>
          <p:nvPr/>
        </p:nvGrpSpPr>
        <p:grpSpPr>
          <a:xfrm>
            <a:off x="4078800" y="4367520"/>
            <a:ext cx="1888920" cy="632880"/>
            <a:chOff x="4078800" y="4367520"/>
            <a:chExt cx="1888920" cy="632880"/>
          </a:xfrm>
        </p:grpSpPr>
        <p:sp>
          <p:nvSpPr>
            <p:cNvPr id="222" name="CustomShape 30"/>
            <p:cNvSpPr/>
            <p:nvPr/>
          </p:nvSpPr>
          <p:spPr>
            <a:xfrm>
              <a:off x="4260960" y="4367520"/>
              <a:ext cx="1640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PANASONIC Edition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223" name="CustomShape 31"/>
            <p:cNvSpPr/>
            <p:nvPr/>
          </p:nvSpPr>
          <p:spPr>
            <a:xfrm>
              <a:off x="4078800" y="469908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2012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24" name="Picture 15" descr="http://t1.gstatic.com/images?q=tbn:ANd9GcT9tzfuhPKC-QC4T95iSdzR-6Yc-LU2_lcfQe_E86Nea7E3x5sB"/>
            <p:cNvPicPr/>
            <p:nvPr/>
          </p:nvPicPr>
          <p:blipFill>
            <a:blip r:embed="rId5"/>
            <a:stretch/>
          </p:blipFill>
          <p:spPr>
            <a:xfrm>
              <a:off x="4946040" y="4692960"/>
              <a:ext cx="1021680" cy="307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5" name="CustomShape 32"/>
          <p:cNvSpPr/>
          <p:nvPr/>
        </p:nvSpPr>
        <p:spPr>
          <a:xfrm>
            <a:off x="3293280" y="3220200"/>
            <a:ext cx="20343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Erweiterte Berechnung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 IEEE 485 und 1115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26" name="CustomShape 33"/>
          <p:cNvSpPr/>
          <p:nvPr/>
        </p:nvSpPr>
        <p:spPr>
          <a:xfrm>
            <a:off x="360000" y="4218840"/>
            <a:ext cx="198864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Berechnet alle anwendbaren Batterien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27" name="CustomShape 34"/>
          <p:cNvSpPr/>
          <p:nvPr/>
        </p:nvSpPr>
        <p:spPr>
          <a:xfrm>
            <a:off x="5856120" y="3306600"/>
            <a:ext cx="285552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Ausgabe-Dokumente sowohl technisch als auch kommerziell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28" name="CustomShape 35"/>
          <p:cNvSpPr/>
          <p:nvPr/>
        </p:nvSpPr>
        <p:spPr>
          <a:xfrm>
            <a:off x="288000" y="5019480"/>
            <a:ext cx="218304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Vergleicht Ergebnisse für verschiedene Hersteller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29" name="CustomShape 36"/>
          <p:cNvSpPr/>
          <p:nvPr/>
        </p:nvSpPr>
        <p:spPr>
          <a:xfrm>
            <a:off x="6811200" y="4030560"/>
            <a:ext cx="210132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Ausgabe-Dokumente in beliebigen Sprachen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30" name="CustomShape 37"/>
          <p:cNvSpPr/>
          <p:nvPr/>
        </p:nvSpPr>
        <p:spPr>
          <a:xfrm>
            <a:off x="2739600" y="5297760"/>
            <a:ext cx="18280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Link zu Gestell- und Schrank-Software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31" name="CustomShape 38"/>
          <p:cNvSpPr/>
          <p:nvPr/>
        </p:nvSpPr>
        <p:spPr>
          <a:xfrm>
            <a:off x="6059520" y="5221800"/>
            <a:ext cx="256752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Ausgabe-Dokumente als HTML, PDF, DOC, E-Mail exportierbar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32" name="CustomShape 39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3" name="Group 40"/>
          <p:cNvGrpSpPr/>
          <p:nvPr/>
        </p:nvGrpSpPr>
        <p:grpSpPr>
          <a:xfrm>
            <a:off x="5978880" y="4502520"/>
            <a:ext cx="1279080" cy="603720"/>
            <a:chOff x="5978880" y="4502520"/>
            <a:chExt cx="1279080" cy="603720"/>
          </a:xfrm>
        </p:grpSpPr>
        <p:sp>
          <p:nvSpPr>
            <p:cNvPr id="234" name="CustomShape 41"/>
            <p:cNvSpPr/>
            <p:nvPr/>
          </p:nvSpPr>
          <p:spPr>
            <a:xfrm>
              <a:off x="6084000" y="4502520"/>
              <a:ext cx="10814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GAZ Edition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235" name="CustomShape 42"/>
            <p:cNvSpPr/>
            <p:nvPr/>
          </p:nvSpPr>
          <p:spPr>
            <a:xfrm>
              <a:off x="5978880" y="4834080"/>
              <a:ext cx="5698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de-DE" sz="1200" spc="-1" strike="noStrike">
                  <a:solidFill>
                    <a:srgbClr val="000000"/>
                  </a:solidFill>
                  <a:latin typeface="Tahoma"/>
                  <a:ea typeface="DejaVu Sans"/>
                </a:rPr>
                <a:t>2015</a:t>
              </a:r>
              <a:endParaRPr b="0" lang="de-DE" sz="1200" spc="-1" strike="noStrike">
                <a:latin typeface="Arial"/>
              </a:endParaRPr>
            </a:p>
          </p:txBody>
        </p:sp>
        <p:pic>
          <p:nvPicPr>
            <p:cNvPr id="236" name="Picture 2" descr=""/>
            <p:cNvPicPr/>
            <p:nvPr/>
          </p:nvPicPr>
          <p:blipFill>
            <a:blip r:embed="rId6"/>
            <a:stretch/>
          </p:blipFill>
          <p:spPr>
            <a:xfrm>
              <a:off x="6481440" y="4826160"/>
              <a:ext cx="776520" cy="266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37" name="Group 43"/>
          <p:cNvGrpSpPr/>
          <p:nvPr/>
        </p:nvGrpSpPr>
        <p:grpSpPr>
          <a:xfrm>
            <a:off x="4656600" y="5002920"/>
            <a:ext cx="1181880" cy="603720"/>
            <a:chOff x="4656600" y="5002920"/>
            <a:chExt cx="1181880" cy="603720"/>
          </a:xfrm>
        </p:grpSpPr>
        <p:grpSp>
          <p:nvGrpSpPr>
            <p:cNvPr id="238" name="Group 44"/>
            <p:cNvGrpSpPr/>
            <p:nvPr/>
          </p:nvGrpSpPr>
          <p:grpSpPr>
            <a:xfrm>
              <a:off x="4656600" y="5002920"/>
              <a:ext cx="1181880" cy="603720"/>
              <a:chOff x="4656600" y="5002920"/>
              <a:chExt cx="1181880" cy="603720"/>
            </a:xfrm>
          </p:grpSpPr>
          <p:sp>
            <p:nvSpPr>
              <p:cNvPr id="239" name="CustomShape 45"/>
              <p:cNvSpPr/>
              <p:nvPr/>
            </p:nvSpPr>
            <p:spPr>
              <a:xfrm>
                <a:off x="4766040" y="5002920"/>
                <a:ext cx="1072440" cy="272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Tahoma"/>
                    <a:ea typeface="DejaVu Sans"/>
                  </a:rPr>
                  <a:t>AEG Edition</a:t>
                </a:r>
                <a:endParaRPr b="0" lang="de-DE" sz="1200" spc="-1" strike="noStrike">
                  <a:latin typeface="Arial"/>
                </a:endParaRPr>
              </a:p>
            </p:txBody>
          </p:sp>
          <p:sp>
            <p:nvSpPr>
              <p:cNvPr id="240" name="CustomShape 46"/>
              <p:cNvSpPr/>
              <p:nvPr/>
            </p:nvSpPr>
            <p:spPr>
              <a:xfrm>
                <a:off x="4656600" y="5334480"/>
                <a:ext cx="569880" cy="272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Tahoma"/>
                    <a:ea typeface="DejaVu Sans"/>
                  </a:rPr>
                  <a:t>2018</a:t>
                </a:r>
                <a:endParaRPr b="0" lang="de-DE" sz="1200" spc="-1" strike="noStrike">
                  <a:latin typeface="Arial"/>
                </a:endParaRPr>
              </a:p>
            </p:txBody>
          </p:sp>
        </p:grpSp>
        <p:pic>
          <p:nvPicPr>
            <p:cNvPr id="241" name="Picture 2" descr="AEG Power Solutions"/>
            <p:cNvPicPr/>
            <p:nvPr/>
          </p:nvPicPr>
          <p:blipFill>
            <a:blip r:embed="rId7"/>
            <a:stretch/>
          </p:blipFill>
          <p:spPr>
            <a:xfrm>
              <a:off x="5177880" y="5314320"/>
              <a:ext cx="509040" cy="2401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6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3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Editionen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03480" y="2158920"/>
            <a:ext cx="5176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 ist in zwei Haupt-Editionen verfügbar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63360" y="-4874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4"/>
          <p:cNvSpPr/>
          <p:nvPr/>
        </p:nvSpPr>
        <p:spPr>
          <a:xfrm>
            <a:off x="216000" y="-3348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5"/>
          <p:cNvSpPr/>
          <p:nvPr/>
        </p:nvSpPr>
        <p:spPr>
          <a:xfrm>
            <a:off x="368280" y="-18252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6"/>
          <p:cNvSpPr/>
          <p:nvPr/>
        </p:nvSpPr>
        <p:spPr>
          <a:xfrm>
            <a:off x="520560" y="-302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7"/>
          <p:cNvSpPr/>
          <p:nvPr/>
        </p:nvSpPr>
        <p:spPr>
          <a:xfrm>
            <a:off x="673200" y="1224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8"/>
          <p:cNvSpPr/>
          <p:nvPr/>
        </p:nvSpPr>
        <p:spPr>
          <a:xfrm>
            <a:off x="825480" y="27468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9"/>
          <p:cNvSpPr/>
          <p:nvPr/>
        </p:nvSpPr>
        <p:spPr>
          <a:xfrm>
            <a:off x="977760" y="42696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0"/>
          <p:cNvSpPr/>
          <p:nvPr/>
        </p:nvSpPr>
        <p:spPr>
          <a:xfrm>
            <a:off x="5998680" y="3588120"/>
            <a:ext cx="19209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Unbegrenzte Anzahl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von Herstellern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52" name="CustomShape 11"/>
          <p:cNvSpPr/>
          <p:nvPr/>
        </p:nvSpPr>
        <p:spPr>
          <a:xfrm>
            <a:off x="270000" y="2470680"/>
            <a:ext cx="54907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Single-Edition für Batteriehersteller und ihre Kunden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53" name="CustomShape 12"/>
          <p:cNvSpPr/>
          <p:nvPr/>
        </p:nvSpPr>
        <p:spPr>
          <a:xfrm>
            <a:off x="281880" y="2784960"/>
            <a:ext cx="5560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Premium-Edition für OEMs und Batterie-Distributoren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54" name="CustomShape 13"/>
          <p:cNvSpPr/>
          <p:nvPr/>
        </p:nvSpPr>
        <p:spPr>
          <a:xfrm>
            <a:off x="6336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4"/>
          <p:cNvSpPr/>
          <p:nvPr/>
        </p:nvSpPr>
        <p:spPr>
          <a:xfrm>
            <a:off x="2160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15"/>
          <p:cNvSpPr/>
          <p:nvPr/>
        </p:nvSpPr>
        <p:spPr>
          <a:xfrm>
            <a:off x="36828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6"/>
          <p:cNvSpPr/>
          <p:nvPr/>
        </p:nvSpPr>
        <p:spPr>
          <a:xfrm>
            <a:off x="2753280" y="4251600"/>
            <a:ext cx="1672200" cy="713520"/>
          </a:xfrm>
          <a:prstGeom prst="rect">
            <a:avLst/>
          </a:prstGeom>
          <a:noFill/>
          <a:ln w="0">
            <a:solidFill>
              <a:srgbClr val="00e4a8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Single Edition</a:t>
            </a:r>
            <a:br>
              <a:rPr sz="1800"/>
            </a:br>
            <a:r>
              <a:rPr b="0" lang="de-DE" sz="1100" spc="-1" strike="noStrike">
                <a:solidFill>
                  <a:srgbClr val="000000"/>
                </a:solidFill>
                <a:latin typeface="Tahoma"/>
                <a:ea typeface="DejaVu Sans"/>
              </a:rPr>
              <a:t>seit 1998/2010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258" name="CustomShape 17"/>
          <p:cNvSpPr/>
          <p:nvPr/>
        </p:nvSpPr>
        <p:spPr>
          <a:xfrm>
            <a:off x="648000" y="4370760"/>
            <a:ext cx="18496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Typisch Offene Redistribute-Lizenz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59" name="CustomShape 18"/>
          <p:cNvSpPr/>
          <p:nvPr/>
        </p:nvSpPr>
        <p:spPr>
          <a:xfrm>
            <a:off x="792000" y="5235120"/>
            <a:ext cx="223164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Findet alle Ergebnisse für diesen einen Hersteller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0" name="CustomShape 19"/>
          <p:cNvSpPr/>
          <p:nvPr/>
        </p:nvSpPr>
        <p:spPr>
          <a:xfrm>
            <a:off x="3589560" y="3394080"/>
            <a:ext cx="18280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Dateien und Exports austauschbar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1" name="CustomShape 20"/>
          <p:cNvSpPr/>
          <p:nvPr/>
        </p:nvSpPr>
        <p:spPr>
          <a:xfrm>
            <a:off x="3346560" y="5431680"/>
            <a:ext cx="24850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Günstiges Upgrade von Single zu Premium ist möglich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2" name="CustomShape 21"/>
          <p:cNvSpPr/>
          <p:nvPr/>
        </p:nvSpPr>
        <p:spPr>
          <a:xfrm>
            <a:off x="1499760" y="3588120"/>
            <a:ext cx="15501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Nur ein Batterie- Hersteller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3" name="CustomShape 22"/>
          <p:cNvSpPr/>
          <p:nvPr/>
        </p:nvSpPr>
        <p:spPr>
          <a:xfrm>
            <a:off x="6511680" y="4399920"/>
            <a:ext cx="15501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Typisch Offene Firmen-Lizenz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4" name="CustomShape 23"/>
          <p:cNvSpPr/>
          <p:nvPr/>
        </p:nvSpPr>
        <p:spPr>
          <a:xfrm>
            <a:off x="6159960" y="5237640"/>
            <a:ext cx="23356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Vergleicht Ergebnisse für verschiedene Hersteller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65" name="CustomShape 24"/>
          <p:cNvSpPr/>
          <p:nvPr/>
        </p:nvSpPr>
        <p:spPr>
          <a:xfrm>
            <a:off x="4554360" y="4251600"/>
            <a:ext cx="1672200" cy="713520"/>
          </a:xfrm>
          <a:prstGeom prst="rect">
            <a:avLst/>
          </a:prstGeom>
          <a:solidFill>
            <a:schemeClr val="bg1"/>
          </a:solidFill>
          <a:ln w="0">
            <a:solidFill>
              <a:srgbClr val="00e4a8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Premium Edition</a:t>
            </a:r>
            <a:br>
              <a:rPr sz="1800"/>
            </a:br>
            <a:r>
              <a:rPr b="0" lang="de-DE" sz="1100" spc="-1" strike="noStrike">
                <a:solidFill>
                  <a:srgbClr val="000000"/>
                </a:solidFill>
                <a:latin typeface="Tahoma"/>
                <a:ea typeface="DejaVu Sans"/>
              </a:rPr>
              <a:t>seit 2008/2014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266" name="CustomShape 25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0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35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40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45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50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55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60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6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70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2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Distributionen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72160" y="2158920"/>
            <a:ext cx="56570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abacusIEEE ist in zwei Haupt-Distributionen verfügbar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63360" y="-4874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4"/>
          <p:cNvSpPr/>
          <p:nvPr/>
        </p:nvSpPr>
        <p:spPr>
          <a:xfrm>
            <a:off x="216000" y="-3348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5"/>
          <p:cNvSpPr/>
          <p:nvPr/>
        </p:nvSpPr>
        <p:spPr>
          <a:xfrm>
            <a:off x="368280" y="-18252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6"/>
          <p:cNvSpPr/>
          <p:nvPr/>
        </p:nvSpPr>
        <p:spPr>
          <a:xfrm>
            <a:off x="520560" y="-3024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7"/>
          <p:cNvSpPr/>
          <p:nvPr/>
        </p:nvSpPr>
        <p:spPr>
          <a:xfrm>
            <a:off x="673200" y="12240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8"/>
          <p:cNvSpPr/>
          <p:nvPr/>
        </p:nvSpPr>
        <p:spPr>
          <a:xfrm>
            <a:off x="825480" y="27468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9"/>
          <p:cNvSpPr/>
          <p:nvPr/>
        </p:nvSpPr>
        <p:spPr>
          <a:xfrm>
            <a:off x="977760" y="426960"/>
            <a:ext cx="152316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10"/>
          <p:cNvSpPr/>
          <p:nvPr/>
        </p:nvSpPr>
        <p:spPr>
          <a:xfrm>
            <a:off x="5998680" y="3588120"/>
            <a:ext cx="15501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Läuft auf dem PiSoftware Server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77" name="CustomShape 11"/>
          <p:cNvSpPr/>
          <p:nvPr/>
        </p:nvSpPr>
        <p:spPr>
          <a:xfrm>
            <a:off x="146880" y="2470680"/>
            <a:ext cx="8067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abacus4b (for bundling) für Firmen mit sehr vielen Anwendern, wird installiert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78" name="CustomShape 12"/>
          <p:cNvSpPr/>
          <p:nvPr/>
        </p:nvSpPr>
        <p:spPr>
          <a:xfrm>
            <a:off x="190800" y="2784960"/>
            <a:ext cx="8175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Tahoma"/>
                <a:ea typeface="DejaVu Sans"/>
              </a:rPr>
              <a:t>abacus4u (for you) für Firmen mit kleineren Anwendergruppen, nicht installiert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279" name="CustomShape 13"/>
          <p:cNvSpPr/>
          <p:nvPr/>
        </p:nvSpPr>
        <p:spPr>
          <a:xfrm>
            <a:off x="6336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4"/>
          <p:cNvSpPr/>
          <p:nvPr/>
        </p:nvSpPr>
        <p:spPr>
          <a:xfrm>
            <a:off x="2160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5"/>
          <p:cNvSpPr/>
          <p:nvPr/>
        </p:nvSpPr>
        <p:spPr>
          <a:xfrm>
            <a:off x="36828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16"/>
          <p:cNvSpPr/>
          <p:nvPr/>
        </p:nvSpPr>
        <p:spPr>
          <a:xfrm>
            <a:off x="2498040" y="4251600"/>
            <a:ext cx="1927440" cy="896760"/>
          </a:xfrm>
          <a:prstGeom prst="rect">
            <a:avLst/>
          </a:prstGeom>
          <a:noFill/>
          <a:ln w="0">
            <a:solidFill>
              <a:srgbClr val="00e4a8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  <a:ea typeface="DejaVu Sans"/>
              </a:rPr>
              <a:t>abacus4b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Setup Edition</a:t>
            </a:r>
            <a:br>
              <a:rPr sz="1800"/>
            </a:br>
            <a:r>
              <a:rPr b="0" lang="de-DE" sz="1100" spc="-1" strike="noStrike">
                <a:solidFill>
                  <a:srgbClr val="000000"/>
                </a:solidFill>
                <a:latin typeface="Tahoma"/>
                <a:ea typeface="DejaVu Sans"/>
              </a:rPr>
              <a:t>seit 2014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283" name="CustomShape 17"/>
          <p:cNvSpPr/>
          <p:nvPr/>
        </p:nvSpPr>
        <p:spPr>
          <a:xfrm>
            <a:off x="324000" y="4467600"/>
            <a:ext cx="19936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Üblicherweise firmenweite Lizenz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84" name="CustomShape 18"/>
          <p:cNvSpPr/>
          <p:nvPr/>
        </p:nvSpPr>
        <p:spPr>
          <a:xfrm>
            <a:off x="1002240" y="5364720"/>
            <a:ext cx="18399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Updates für Software und Datenbanken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85" name="CustomShape 19"/>
          <p:cNvSpPr/>
          <p:nvPr/>
        </p:nvSpPr>
        <p:spPr>
          <a:xfrm>
            <a:off x="3589560" y="3394080"/>
            <a:ext cx="18280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Dateien und Exports austauschbar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286" name="CustomShape 20"/>
          <p:cNvSpPr/>
          <p:nvPr/>
        </p:nvSpPr>
        <p:spPr>
          <a:xfrm>
            <a:off x="3346560" y="5561280"/>
            <a:ext cx="2314080" cy="76608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abacus4b Single Edition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ist günstig erweiterbar zur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abacus4u  Premium Edition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87" name="CustomShape 21"/>
          <p:cNvSpPr/>
          <p:nvPr/>
        </p:nvSpPr>
        <p:spPr>
          <a:xfrm>
            <a:off x="1434960" y="3588120"/>
            <a:ext cx="16149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Installation bei jedem Anwender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88" name="CustomShape 22"/>
          <p:cNvSpPr/>
          <p:nvPr/>
        </p:nvSpPr>
        <p:spPr>
          <a:xfrm>
            <a:off x="6727680" y="4497120"/>
            <a:ext cx="181296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Günstige individuelle Abonnements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89" name="CustomShape 23"/>
          <p:cNvSpPr/>
          <p:nvPr/>
        </p:nvSpPr>
        <p:spPr>
          <a:xfrm>
            <a:off x="6159960" y="5367240"/>
            <a:ext cx="2479680" cy="484920"/>
          </a:xfrm>
          <a:prstGeom prst="rect">
            <a:avLst/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Software und Datenbanken immer up-to-date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90" name="CustomShape 24"/>
          <p:cNvSpPr/>
          <p:nvPr/>
        </p:nvSpPr>
        <p:spPr>
          <a:xfrm>
            <a:off x="4554360" y="4251600"/>
            <a:ext cx="1925280" cy="896760"/>
          </a:xfrm>
          <a:prstGeom prst="rect">
            <a:avLst/>
          </a:prstGeom>
          <a:solidFill>
            <a:schemeClr val="bg1"/>
          </a:solidFill>
          <a:ln w="0">
            <a:solidFill>
              <a:srgbClr val="00e4a8"/>
            </a:solidFill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rgbClr val="000000"/>
                </a:solidFill>
                <a:latin typeface="Tahoma"/>
                <a:ea typeface="DejaVu Sans"/>
              </a:rPr>
              <a:t>abacus4u</a:t>
            </a:r>
            <a:br>
              <a:rPr sz="1800"/>
            </a:br>
            <a:r>
              <a:rPr b="0" lang="de-DE" sz="1400" spc="-1" strike="noStrike">
                <a:solidFill>
                  <a:srgbClr val="000000"/>
                </a:solidFill>
                <a:latin typeface="Tahoma"/>
                <a:ea typeface="DejaVu Sans"/>
              </a:rPr>
              <a:t>Online Edition</a:t>
            </a:r>
            <a:br>
              <a:rPr sz="1800"/>
            </a:br>
            <a:r>
              <a:rPr b="0" lang="de-DE" sz="1100" spc="-1" strike="noStrike">
                <a:solidFill>
                  <a:srgbClr val="000000"/>
                </a:solidFill>
                <a:latin typeface="Tahoma"/>
                <a:ea typeface="DejaVu Sans"/>
              </a:rPr>
              <a:t>seit 2008/2014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291" name="CustomShape 25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9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16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21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26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3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36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41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46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51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2000" fill="hold"/>
                                        <p:tgtEl>
                                          <p:spTgt spid="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6" descr=""/>
          <p:cNvPicPr/>
          <p:nvPr/>
        </p:nvPicPr>
        <p:blipFill>
          <a:blip r:embed="rId1"/>
          <a:stretch/>
        </p:blipFill>
        <p:spPr>
          <a:xfrm>
            <a:off x="2141640" y="5164200"/>
            <a:ext cx="1847160" cy="8564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3" descr=""/>
          <p:cNvPicPr/>
          <p:nvPr/>
        </p:nvPicPr>
        <p:blipFill>
          <a:blip r:embed="rId2"/>
          <a:stretch/>
        </p:blipFill>
        <p:spPr>
          <a:xfrm>
            <a:off x="1895400" y="2070000"/>
            <a:ext cx="2847240" cy="138024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"/>
          <p:cNvPicPr/>
          <p:nvPr/>
        </p:nvPicPr>
        <p:blipFill>
          <a:blip r:embed="rId3"/>
          <a:stretch/>
        </p:blipFill>
        <p:spPr>
          <a:xfrm>
            <a:off x="2489040" y="3651120"/>
            <a:ext cx="3123360" cy="1351800"/>
          </a:xfrm>
          <a:prstGeom prst="rect">
            <a:avLst/>
          </a:prstGeom>
          <a:ln w="0">
            <a:noFill/>
          </a:ln>
        </p:spPr>
      </p:pic>
      <p:sp>
        <p:nvSpPr>
          <p:cNvPr id="295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Bedienoberfläche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542880" y="2332080"/>
            <a:ext cx="913680" cy="723600"/>
          </a:xfrm>
          <a:prstGeom prst="wedgeRoundRectCallout">
            <a:avLst>
              <a:gd name="adj1" fmla="val 151157"/>
              <a:gd name="adj2" fmla="val -278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Ribbons anstatt Menüs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144000" y="3960720"/>
            <a:ext cx="1650600" cy="653400"/>
          </a:xfrm>
          <a:prstGeom prst="wedgeRoundRectCallout">
            <a:avLst>
              <a:gd name="adj1" fmla="val 187097"/>
              <a:gd name="adj2" fmla="val 2752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Präsentation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der Ergebnisse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sehr variabel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552600" y="5041800"/>
            <a:ext cx="1342440" cy="672480"/>
          </a:xfrm>
          <a:prstGeom prst="wedgeRoundRectCallout">
            <a:avLst>
              <a:gd name="adj1" fmla="val 85440"/>
              <a:gd name="adj2" fmla="val 2538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Schriftart,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 Schriftgröße und -stil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299" name="Picture 4" descr=""/>
          <p:cNvPicPr/>
          <p:nvPr/>
        </p:nvPicPr>
        <p:blipFill>
          <a:blip r:embed="rId4"/>
          <a:stretch/>
        </p:blipFill>
        <p:spPr>
          <a:xfrm>
            <a:off x="3840120" y="2560680"/>
            <a:ext cx="1856520" cy="135180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5"/>
          <p:cNvSpPr/>
          <p:nvPr/>
        </p:nvSpPr>
        <p:spPr>
          <a:xfrm>
            <a:off x="6691320" y="1962000"/>
            <a:ext cx="1588320" cy="608760"/>
          </a:xfrm>
          <a:prstGeom prst="wedgeRoundRectCallout">
            <a:avLst>
              <a:gd name="adj1" fmla="val -223931"/>
              <a:gd name="adj2" fmla="val 13064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Auswahl der Bediensprache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301" name="Picture 5" descr=""/>
          <p:cNvPicPr/>
          <p:nvPr/>
        </p:nvPicPr>
        <p:blipFill>
          <a:blip r:embed="rId5"/>
          <a:stretch/>
        </p:blipFill>
        <p:spPr>
          <a:xfrm>
            <a:off x="3800520" y="4273560"/>
            <a:ext cx="3552120" cy="1104120"/>
          </a:xfrm>
          <a:prstGeom prst="rect">
            <a:avLst/>
          </a:prstGeom>
          <a:ln w="0">
            <a:noFill/>
          </a:ln>
        </p:spPr>
      </p:pic>
      <p:sp>
        <p:nvSpPr>
          <p:cNvPr id="302" name="CustomShape 6"/>
          <p:cNvSpPr/>
          <p:nvPr/>
        </p:nvSpPr>
        <p:spPr>
          <a:xfrm>
            <a:off x="7167600" y="3236760"/>
            <a:ext cx="1143720" cy="513720"/>
          </a:xfrm>
          <a:prstGeom prst="wedgeRoundRectCallout">
            <a:avLst>
              <a:gd name="adj1" fmla="val -163593"/>
              <a:gd name="adj2" fmla="val 21419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Datenbank- Werkzeuge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303" name="Picture 7" descr=""/>
          <p:cNvPicPr/>
          <p:nvPr/>
        </p:nvPicPr>
        <p:blipFill>
          <a:blip r:embed="rId6"/>
          <a:stretch/>
        </p:blipFill>
        <p:spPr>
          <a:xfrm>
            <a:off x="3319560" y="5715000"/>
            <a:ext cx="4247280" cy="246960"/>
          </a:xfrm>
          <a:prstGeom prst="rect">
            <a:avLst/>
          </a:prstGeom>
          <a:ln w="0">
            <a:noFill/>
          </a:ln>
        </p:spPr>
      </p:pic>
      <p:sp>
        <p:nvSpPr>
          <p:cNvPr id="304" name="CustomShape 7"/>
          <p:cNvSpPr/>
          <p:nvPr/>
        </p:nvSpPr>
        <p:spPr>
          <a:xfrm>
            <a:off x="7367760" y="4503600"/>
            <a:ext cx="1294560" cy="685080"/>
          </a:xfrm>
          <a:prstGeom prst="wedgeRoundRectCallout">
            <a:avLst>
              <a:gd name="adj1" fmla="val -137009"/>
              <a:gd name="adj2" fmla="val 132579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Mehrere Dokumente gleichzeitig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05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0" dur="indefinite" restart="never" nodeType="tmRoot">
          <p:childTnLst>
            <p:seq>
              <p:cTn id="361" dur="indefinite" nodeType="mainSeq">
                <p:childTnLst>
                  <p:par>
                    <p:cTn id="362" nodeType="clickEffect" fill="hold">
                      <p:stCondLst>
                        <p:cond delay="indefinite"/>
                      </p:stCondLst>
                      <p:childTnLst>
                        <p:par>
                          <p:cTn id="3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nodeType="clickEffect" fill="hold">
                      <p:stCondLst>
                        <p:cond delay="indefinite"/>
                      </p:stCondLst>
                      <p:childTnLst>
                        <p:par>
                          <p:cTn id="3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nodeType="clickEffect" fill="hold">
                      <p:stCondLst>
                        <p:cond delay="indefinite"/>
                      </p:stCondLst>
                      <p:childTnLst>
                        <p:par>
                          <p:cTn id="3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nodeType="clickEffect" fill="hold">
                      <p:stCondLst>
                        <p:cond delay="indefinite"/>
                      </p:stCondLst>
                      <p:childTnLst>
                        <p:par>
                          <p:cTn id="3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nodeType="clickEffect" fill="hold">
                      <p:stCondLst>
                        <p:cond delay="indefinite"/>
                      </p:stCondLst>
                      <p:childTnLst>
                        <p:par>
                          <p:cTn id="3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2397600" y="2517840"/>
            <a:ext cx="4891320" cy="3550320"/>
          </a:xfrm>
          <a:prstGeom prst="rect">
            <a:avLst/>
          </a:prstGeom>
          <a:ln w="0">
            <a:noFill/>
          </a:ln>
        </p:spPr>
      </p:pic>
      <p:sp>
        <p:nvSpPr>
          <p:cNvPr id="307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Batterie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432000" y="2502000"/>
            <a:ext cx="1448640" cy="608760"/>
          </a:xfrm>
          <a:prstGeom prst="wedgeRoundRectCallout">
            <a:avLst>
              <a:gd name="adj1" fmla="val 163194"/>
              <a:gd name="adj2" fmla="val 1354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Permanente Hilfestellung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798480" y="3637080"/>
            <a:ext cx="1278720" cy="608760"/>
          </a:xfrm>
          <a:prstGeom prst="wedgeRoundRectCallout">
            <a:avLst>
              <a:gd name="adj1" fmla="val 105667"/>
              <a:gd name="adj2" fmla="val 772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Klare Orientierung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32000" y="4595760"/>
            <a:ext cx="1645200" cy="1472400"/>
          </a:xfrm>
          <a:prstGeom prst="wedgeRoundRectCallout">
            <a:avLst>
              <a:gd name="adj1" fmla="val 183583"/>
              <a:gd name="adj2" fmla="val -7515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Filter für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Baureihe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Elektrodentyp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Technologie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Lebensdauer</a:t>
            </a:r>
            <a:endParaRPr b="0" lang="de-DE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Anwendung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7505640" y="2887560"/>
            <a:ext cx="1494000" cy="672480"/>
          </a:xfrm>
          <a:prstGeom prst="wedgeRoundRectCallout">
            <a:avLst>
              <a:gd name="adj1" fmla="val -161930"/>
              <a:gd name="adj2" fmla="val 4319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Wählbare  Datenbank (z.B. Lieferant)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7443720" y="5003640"/>
            <a:ext cx="1294560" cy="608760"/>
          </a:xfrm>
          <a:prstGeom prst="wedgeRoundRectCallout">
            <a:avLst>
              <a:gd name="adj1" fmla="val -194430"/>
              <a:gd name="adj2" fmla="val -3631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Zusätzliche Einstellungen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7496280" y="3970440"/>
            <a:ext cx="1321560" cy="645480"/>
          </a:xfrm>
          <a:prstGeom prst="wedgeRoundRectCallout">
            <a:avLst>
              <a:gd name="adj1" fmla="val -151640"/>
              <a:gd name="adj2" fmla="val -2520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Eine oder mehrere Baureihen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4" name="CustomShape 8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2" dur="indefinite" restart="never" nodeType="tmRoot">
          <p:childTnLst>
            <p:seq>
              <p:cTn id="403" dur="indefinite" nodeType="mainSeq">
                <p:childTnLst>
                  <p:par>
                    <p:cTn id="404" nodeType="clickEffect" fill="hold">
                      <p:stCondLst>
                        <p:cond delay="indefinite"/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nodeType="clickEffect" fill="hold">
                      <p:stCondLst>
                        <p:cond delay="indefinite"/>
                      </p:stCondLst>
                      <p:childTnLst>
                        <p:par>
                          <p:cTn id="4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nodeType="clickEffect" fill="hold">
                      <p:stCondLst>
                        <p:cond delay="indefinite"/>
                      </p:stCondLst>
                      <p:childTnLst>
                        <p:par>
                          <p:cTn id="4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nodeType="clickEffect" fill="hold">
                      <p:stCondLst>
                        <p:cond delay="indefinite"/>
                      </p:stCondLst>
                      <p:childTnLst>
                        <p:par>
                          <p:cTn id="4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nodeType="clickEffect" fill="hold">
                      <p:stCondLst>
                        <p:cond delay="indefinite"/>
                      </p:stCondLst>
                      <p:childTnLst>
                        <p:par>
                          <p:cTn id="4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2" descr=""/>
          <p:cNvPicPr/>
          <p:nvPr/>
        </p:nvPicPr>
        <p:blipFill>
          <a:blip r:embed="rId1"/>
          <a:stretch/>
        </p:blipFill>
        <p:spPr>
          <a:xfrm>
            <a:off x="2116080" y="2243520"/>
            <a:ext cx="4891320" cy="3550320"/>
          </a:xfrm>
          <a:prstGeom prst="rect">
            <a:avLst/>
          </a:prstGeom>
          <a:ln w="0">
            <a:noFill/>
          </a:ln>
        </p:spPr>
      </p:pic>
      <p:sp>
        <p:nvSpPr>
          <p:cNvPr id="316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Zellen 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5870520" y="4011480"/>
            <a:ext cx="2769120" cy="651600"/>
          </a:xfrm>
          <a:prstGeom prst="wedgeRoundRectCallout">
            <a:avLst>
              <a:gd name="adj1" fmla="val -96620"/>
              <a:gd name="adj2" fmla="val 176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Minimale Systemspannung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führt zu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Schlussspannung pro Zelle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882480" y="2686320"/>
            <a:ext cx="1756800" cy="475560"/>
          </a:xfrm>
          <a:prstGeom prst="wedgeRoundRectCallout">
            <a:avLst>
              <a:gd name="adj1" fmla="val -181870"/>
              <a:gd name="adj2" fmla="val 16687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IEEE-Modus: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EINE Zellenzahl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5921280" y="5041800"/>
            <a:ext cx="2790360" cy="651600"/>
          </a:xfrm>
          <a:prstGeom prst="wedgeRoundRectCallout">
            <a:avLst>
              <a:gd name="adj1" fmla="val -99972"/>
              <a:gd name="adj2" fmla="val -49097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Maximale Systemspannung führt zu 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IEEE-idealer Zellenzahl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4" dur="indefinite" restart="never" nodeType="tmRoot">
          <p:childTnLst>
            <p:seq>
              <p:cTn id="445" dur="indefinite" nodeType="mainSeq">
                <p:childTnLst>
                  <p:par>
                    <p:cTn id="446" nodeType="clickEffect" fill="hold">
                      <p:stCondLst>
                        <p:cond delay="indefinite"/>
                      </p:stCondLst>
                      <p:childTnLst>
                        <p:par>
                          <p:cTn id="4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nodeType="clickEffect" fill="hold">
                      <p:stCondLst>
                        <p:cond delay="indefinite"/>
                      </p:stCondLst>
                      <p:childTnLst>
                        <p:par>
                          <p:cTn id="4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nodeType="clickEffect" fill="hold">
                      <p:stCondLst>
                        <p:cond delay="indefinite"/>
                      </p:stCondLst>
                      <p:childTnLst>
                        <p:par>
                          <p:cTn id="4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2082960" y="2251440"/>
            <a:ext cx="4891320" cy="3550320"/>
          </a:xfrm>
          <a:prstGeom prst="rect">
            <a:avLst/>
          </a:prstGeom>
          <a:ln w="0">
            <a:noFill/>
          </a:ln>
        </p:spPr>
      </p:pic>
      <p:sp>
        <p:nvSpPr>
          <p:cNvPr id="322" name="TextShape 1"/>
          <p:cNvSpPr/>
          <p:nvPr/>
        </p:nvSpPr>
        <p:spPr>
          <a:xfrm>
            <a:off x="1150920" y="617400"/>
            <a:ext cx="7792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de-DE" sz="3600" spc="-1" strike="noStrike">
                <a:solidFill>
                  <a:srgbClr val="333399"/>
                </a:solidFill>
                <a:latin typeface="Tahoma"/>
              </a:rPr>
              <a:t>abacusIEEE: Assistent, Zellen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480000" y="3499920"/>
            <a:ext cx="2453400" cy="669240"/>
          </a:xfrm>
          <a:prstGeom prst="wedgeRoundRectCallout">
            <a:avLst>
              <a:gd name="adj1" fmla="val -121761"/>
              <a:gd name="adj2" fmla="val 37912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Minimale Systemspannung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oder Schlussspannung pro Zelle gegeben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7056000" y="2444760"/>
            <a:ext cx="1909440" cy="475560"/>
          </a:xfrm>
          <a:prstGeom prst="wedgeRoundRectCallout">
            <a:avLst>
              <a:gd name="adj1" fmla="val -163648"/>
              <a:gd name="adj2" fmla="val 212220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Zellen-Modus: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Zellbereich gegeben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7111800" y="4558320"/>
            <a:ext cx="1767600" cy="594720"/>
          </a:xfrm>
          <a:prstGeom prst="wedgeRoundRectCallout">
            <a:avLst>
              <a:gd name="adj1" fmla="val -80736"/>
              <a:gd name="adj2" fmla="val -45264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Zellenzahl automatisch variiert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1656000" y="4981680"/>
            <a:ext cx="3151800" cy="669240"/>
          </a:xfrm>
          <a:prstGeom prst="wedgeRoundRectCallout">
            <a:avLst>
              <a:gd name="adj1" fmla="val 51060"/>
              <a:gd name="adj2" fmla="val -127218"/>
              <a:gd name="adj3" fmla="val 16667"/>
            </a:avLst>
          </a:prstGeom>
          <a:gradFill rotWithShape="0">
            <a:gsLst>
              <a:gs pos="0">
                <a:srgbClr val="71c2ff"/>
              </a:gs>
              <a:gs pos="100000">
                <a:srgbClr val="c3e8f3"/>
              </a:gs>
            </a:gsLst>
            <a:lin ang="5400000"/>
          </a:gradFill>
          <a:ln w="25560">
            <a:solidFill>
              <a:srgbClr val="b9ff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</a:pP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Schlussspannung pro Zelle oder minimale Systemspannung</a:t>
            </a:r>
            <a:br>
              <a:rPr sz="1800"/>
            </a:br>
            <a:r>
              <a:rPr b="0" lang="de-DE" sz="1200" spc="-1" strike="noStrike">
                <a:solidFill>
                  <a:srgbClr val="000000"/>
                </a:solidFill>
                <a:latin typeface="Tahoma"/>
                <a:ea typeface="DejaVu Sans"/>
              </a:rPr>
              <a:t>wird berechnet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8928360" y="6669360"/>
            <a:ext cx="179280" cy="17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60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8" dur="indefinite" restart="never" nodeType="tmRoot">
          <p:childTnLst>
            <p:seq>
              <p:cTn id="469" dur="indefinite" nodeType="mainSeq">
                <p:childTnLst>
                  <p:par>
                    <p:cTn id="470" nodeType="clickEffect" fill="hold">
                      <p:stCondLst>
                        <p:cond delay="indefinite"/>
                      </p:stCondLst>
                      <p:childTnLst>
                        <p:par>
                          <p:cTn id="4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nodeType="clickEffect" fill="hold">
                      <p:stCondLst>
                        <p:cond delay="indefinite"/>
                      </p:stCondLst>
                      <p:childTnLst>
                        <p:par>
                          <p:cTn id="4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nodeType="clickEffect" fill="hold">
                      <p:stCondLst>
                        <p:cond delay="indefinite"/>
                      </p:stCondLst>
                      <p:childTnLst>
                        <p:par>
                          <p:cTn id="4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nodeType="clickEffect" fill="hold">
                      <p:stCondLst>
                        <p:cond delay="indefinite"/>
                      </p:stCondLst>
                      <p:childTnLst>
                        <p:par>
                          <p:cTn id="4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0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_rels/item5.xml.rels><?xml version="1.0" encoding="UTF-8"?>
<Relationships xmlns="http://schemas.openxmlformats.org/package/2006/relationships"><Relationship Id="rId1" Type="http://schemas.openxmlformats.org/officeDocument/2006/relationships/customXmlProps" Target="itemProps5.xml"/>
</Relationships>
</file>

<file path=customXml/_rels/item6.xml.rels><?xml version="1.0" encoding="UTF-8"?>
<Relationships xmlns="http://schemas.openxmlformats.org/package/2006/relationships"><Relationship Id="rId1" Type="http://schemas.openxmlformats.org/officeDocument/2006/relationships/customXmlProps" Target="itemProps6.xml"/>
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70288662-cf5c-4775-b091-94dfb3686100" ContentTypeId="0x0101" PreviousValue="false"/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2208013D942C4AA5457D1DEAAF36F7" ma:contentTypeVersion="2" ma:contentTypeDescription="Ein neues Dokument erstellen." ma:contentTypeScope="" ma:versionID="22776b1ecd970b22c69547a553d9403f">
  <xsd:schema xmlns:xsd="http://www.w3.org/2001/XMLSchema" xmlns:xs="http://www.w3.org/2001/XMLSchema" xmlns:p="http://schemas.microsoft.com/office/2006/metadata/properties" xmlns:ns2="7c258079-eb21-4424-be8e-012080e49814" targetNamespace="http://schemas.microsoft.com/office/2006/metadata/properties" ma:root="true" ma:fieldsID="a70c7109cf05932a5c6a05d044fe1a5c" ns2:_="">
    <xsd:import namespace="7c258079-eb21-4424-be8e-012080e498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58079-eb21-4424-be8e-012080e498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70288662-cf5c-4775-b091-94dfb36861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iespalte &quot;Alle abfangen&quot;" ma:hidden="true" ma:list="{e9afd432-0963-444a-988c-3b0ec046ccd1}" ma:internalName="TaxCatchAll" ma:showField="CatchAllData" ma:web="8152255c-efaf-402b-87a3-96fe9faed6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iespalte &quot;Alle abfangen&quot;1" ma:description="" ma:hidden="true" ma:list="{e9afd432-0963-444a-988c-3b0ec046ccd1}" ma:internalName="TaxCatchAllLabel" ma:readOnly="true" ma:showField="CatchAllDataLabel" ma:web="8152255c-efaf-402b-87a3-96fe9faed6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258079-eb21-4424-be8e-012080e49814">7DQU3QDCADKH-45-1707</_dlc_DocId>
    <_dlc_DocIdUrl xmlns="7c258079-eb21-4424-be8e-012080e49814">
      <Url>http://svr-team/sites/Dokumentation/_layouts/DocIdRedir.aspx?ID=7DQU3QDCADKH-45-1707</Url>
      <Description>7DQU3QDCADKH-45-1707</Description>
    </_dlc_DocIdUrl>
    <TaxCatchAll xmlns="7c258079-eb21-4424-be8e-012080e49814">
      <Value>4</Value>
      <Value>52</Value>
      <Value>9</Value>
      <Value>2</Value>
    </TaxCatchAll>
    <TaxKeywordTaxHTField xmlns="7c258079-eb21-4424-be8e-012080e49814">
      <Terms xmlns="http://schemas.microsoft.com/office/infopath/2007/PartnerControls">
        <TermInfo>
          <TermName>Beschreibung</TermName>
          <TermId>e8114b28-7902-4155-b212-89266bb2ce99</TermId>
        </TermInfo>
        <TermInfo>
          <TermName>Abacus IEEE</TermName>
          <TermId>2fd8d298-9890-4a04-b863-d01ae491f52f</TermId>
        </TermInfo>
        <TermInfo>
          <TermName>Präsentation</TermName>
          <TermId>cb2552c7-7176-4b87-b492-deb9e2f49d91</TermId>
        </TermInfo>
        <TermInfo>
          <TermName>Abacus</TermName>
          <TermId>c10f84d4-feed-460f-b2e2-ad20ca12b8c9</TermId>
        </TermInfo>
      </Terms>
    </TaxKeywordTaxHTField>
    <_dlc_DocIdPersistId xmlns="7c258079-eb21-4424-be8e-012080e49814">false</_dlc_DocIdPersistId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2B925-0FF8-41EC-A71C-69BE6DA5D9A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CCDE08-61F3-44F4-83A1-DC0064F3990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1C6366B-EB98-47DB-9DCC-470C754D4B1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610CFCD-B5A9-464E-A1AD-C9F931839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258079-eb21-4424-be8e-012080e49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F05C9B0-00C7-4C6F-8FE8-04F8B49738E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c258079-eb21-4424-be8e-012080e49814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5627099F-852D-42C0-AD6E-87BCDF32D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C:\Programme\Office\Office2000\Templates\Presentation Designs\Übergänge.pot</Template>
  <TotalTime>21</TotalTime>
  <Application>LibreOffice/7.3.7.2$Linux_X86_64 LibreOffice_project/30$Build-2</Application>
  <AppVersion>15.0000</AppVersion>
  <Words>837</Words>
  <Paragraphs>239</Paragraphs>
  <Company>PiSoftware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2003-06-27T15:42:22Z</dcterms:created>
  <dc:creator>Ralf Pichocki</dc:creator>
  <dc:description/>
  <cp:keywords>Präsentation Beschreibung Abacus IEEE Abacus</cp:keywords>
  <dc:language>de-DE</dc:language>
  <cp:lastModifiedBy/>
  <cp:lastPrinted>1601-01-01T00:00:00Z</cp:lastPrinted>
  <dcterms:modified xsi:type="dcterms:W3CDTF">2023-10-24T14:11:05Z</dcterms:modified>
  <cp:revision>304</cp:revision>
  <dc:subject/>
  <dc:title>Abacus IEEE 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0x01010400561F106B77EC1842840E282D03F1F0FF</vt:lpwstr>
  </property>
  <property fmtid="{D5CDD505-2E9C-101B-9397-08002B2CF9AE}" pid="3" name="DocumentSetDescription">
    <vt:lpwstr/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  <property fmtid="{D5CDD505-2E9C-101B-9397-08002B2CF9AE}" pid="13" name="TaxKeyword">
    <vt:lpwstr>9;#Beschreibung|e8114b28-7902-4155-b212-89266bb2ce99;#4;#Abacus IEEE|2fd8d298-9890-4a04-b863-d01ae491f52f;#52;#Präsentation|cb2552c7-7176-4b87-b492-deb9e2f49d91;#2;#Abacus|c10f84d4-feed-460f-b2e2-ad20ca12b8c9</vt:lpwstr>
  </property>
  <property fmtid="{D5CDD505-2E9C-101B-9397-08002B2CF9AE}" pid="14" name="TemplateUrl">
    <vt:lpwstr/>
  </property>
  <property fmtid="{D5CDD505-2E9C-101B-9397-08002B2CF9AE}" pid="15" name="URL">
    <vt:lpwstr/>
  </property>
  <property fmtid="{D5CDD505-2E9C-101B-9397-08002B2CF9AE}" pid="16" name="_dlc_DocIdItemGuid">
    <vt:lpwstr>b247ca8c-9598-44c4-a914-18c6b43e9a24</vt:lpwstr>
  </property>
  <property fmtid="{D5CDD505-2E9C-101B-9397-08002B2CF9AE}" pid="17" name="xd_ProgID">
    <vt:lpwstr/>
  </property>
  <property fmtid="{D5CDD505-2E9C-101B-9397-08002B2CF9AE}" pid="18" name="xd_Signature">
    <vt:bool>0</vt:bool>
  </property>
</Properties>
</file>